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63" r:id="rId3"/>
    <p:sldId id="267" r:id="rId4"/>
    <p:sldId id="261" r:id="rId5"/>
    <p:sldId id="256" r:id="rId6"/>
    <p:sldId id="258" r:id="rId7"/>
    <p:sldId id="265" r:id="rId8"/>
    <p:sldId id="266" r:id="rId9"/>
    <p:sldId id="264" r:id="rId10"/>
    <p:sldId id="268" r:id="rId11"/>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20" autoAdjust="0"/>
    <p:restoredTop sz="58632" autoAdjust="0"/>
  </p:normalViewPr>
  <p:slideViewPr>
    <p:cSldViewPr snapToGrid="0">
      <p:cViewPr varScale="1">
        <p:scale>
          <a:sx n="66" d="100"/>
          <a:sy n="66" d="100"/>
        </p:scale>
        <p:origin x="1518" y="48"/>
      </p:cViewPr>
      <p:guideLst/>
    </p:cSldViewPr>
  </p:slideViewPr>
  <p:outlineViewPr>
    <p:cViewPr>
      <p:scale>
        <a:sx n="33" d="100"/>
        <a:sy n="33" d="100"/>
      </p:scale>
      <p:origin x="0" y="-780"/>
    </p:cViewPr>
  </p:outlineViewPr>
  <p:notesTextViewPr>
    <p:cViewPr>
      <p:scale>
        <a:sx n="1" d="1"/>
        <a:sy n="1" d="1"/>
      </p:scale>
      <p:origin x="0" y="0"/>
    </p:cViewPr>
  </p:notesTextViewPr>
  <p:notesViewPr>
    <p:cSldViewPr snapToGrid="0">
      <p:cViewPr varScale="1">
        <p:scale>
          <a:sx n="84" d="100"/>
          <a:sy n="84" d="100"/>
        </p:scale>
        <p:origin x="265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1AF2EE05-1948-47F8-A408-EAD368161C3C}" type="datetimeFigureOut">
              <a:rPr lang="en-AU" smtClean="0"/>
              <a:t>17/12/2018</a:t>
            </a:fld>
            <a:endParaRPr lang="en-AU"/>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D387B9D-CA78-43A6-A966-39F0DDD56154}" type="slidenum">
              <a:rPr lang="en-AU" smtClean="0"/>
              <a:t>‹#›</a:t>
            </a:fld>
            <a:endParaRPr lang="en-AU"/>
          </a:p>
        </p:txBody>
      </p:sp>
    </p:spTree>
    <p:extLst>
      <p:ext uri="{BB962C8B-B14F-4D97-AF65-F5344CB8AC3E}">
        <p14:creationId xmlns:p14="http://schemas.microsoft.com/office/powerpoint/2010/main" val="622672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london.gov.uk/what-we-do/fourth-plinth-past-commission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acalltomen.or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Welcome and thanks for attending the information session this morning this close to the Christmas break</a:t>
            </a:r>
          </a:p>
          <a:p>
            <a:r>
              <a:rPr lang="en-AU" dirty="0"/>
              <a:t>I’d like to start by acknowledging the traditional custodians of the land on which we meet today, the Wurundjeri peoples of the Kulin nation and pay my respects to elders past present and future.</a:t>
            </a:r>
          </a:p>
          <a:p>
            <a:r>
              <a:rPr lang="en-AU" dirty="0"/>
              <a:t>My name is Liz Murphy and I am a senior project officer and have worked in the primary prevention of violence against women and gender equality here at VicHealth for nearly ten years.  I would like to introduce my colleagues Emma Cook and Jim Rimmer who are also involved in this work and should you have any further queries after today it will be one of the three of us you will be in contact with. </a:t>
            </a:r>
          </a:p>
          <a:p>
            <a:r>
              <a:rPr lang="en-AU" b="1" dirty="0"/>
              <a:t> Aims of this funding round are to develop</a:t>
            </a:r>
            <a:r>
              <a:rPr lang="en-AU" dirty="0"/>
              <a:t> Creative projects that: </a:t>
            </a:r>
          </a:p>
          <a:p>
            <a:r>
              <a:rPr lang="en-AU" dirty="0"/>
              <a:t>● raise awareness, engage with and progress contemporary ideas about gender equality and celebrate and promote Victorian women and girls as independent leaders, and as equal, capable and valued members of the community </a:t>
            </a:r>
          </a:p>
          <a:p>
            <a:r>
              <a:rPr lang="en-AU" dirty="0"/>
              <a:t>● provide councils with an opportunity to engage arts strategies to address the gendered drivers of violence against women and promote greater  wellbeing</a:t>
            </a:r>
          </a:p>
          <a:p>
            <a:r>
              <a:rPr lang="en-AU" dirty="0"/>
              <a:t>● increase councils partnerships with arts and corporate organisations to act on gender equality </a:t>
            </a:r>
          </a:p>
          <a:p>
            <a:r>
              <a:rPr lang="en-AU" dirty="0"/>
              <a:t>● assist us to build the evidence base on what works in the arts to promote gender equality.</a:t>
            </a:r>
          </a:p>
        </p:txBody>
      </p:sp>
      <p:sp>
        <p:nvSpPr>
          <p:cNvPr id="4" name="Slide Number Placeholder 3"/>
          <p:cNvSpPr>
            <a:spLocks noGrp="1"/>
          </p:cNvSpPr>
          <p:nvPr>
            <p:ph type="sldNum" sz="quarter" idx="10"/>
          </p:nvPr>
        </p:nvSpPr>
        <p:spPr/>
        <p:txBody>
          <a:bodyPr/>
          <a:lstStyle/>
          <a:p>
            <a:fld id="{CD387B9D-CA78-43A6-A966-39F0DDD56154}" type="slidenum">
              <a:rPr lang="en-AU" smtClean="0"/>
              <a:t>1</a:t>
            </a:fld>
            <a:endParaRPr lang="en-AU"/>
          </a:p>
        </p:txBody>
      </p:sp>
    </p:spTree>
    <p:extLst>
      <p:ext uri="{BB962C8B-B14F-4D97-AF65-F5344CB8AC3E}">
        <p14:creationId xmlns:p14="http://schemas.microsoft.com/office/powerpoint/2010/main" val="3938087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387B9D-CA78-43A6-A966-39F0DDD56154}" type="slidenum">
              <a:rPr lang="en-AU" smtClean="0"/>
              <a:t>10</a:t>
            </a:fld>
            <a:endParaRPr lang="en-AU"/>
          </a:p>
        </p:txBody>
      </p:sp>
    </p:spTree>
    <p:extLst>
      <p:ext uri="{BB962C8B-B14F-4D97-AF65-F5344CB8AC3E}">
        <p14:creationId xmlns:p14="http://schemas.microsoft.com/office/powerpoint/2010/main" val="2643315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dirty="0"/>
              <a:t> VicHealth recognises the importance of gender equality as not only a fundamental human right, but also a key determinant of our health and wellbeing. This is informed by our long investment in the prevention of violence against women.  Victorian </a:t>
            </a:r>
            <a:r>
              <a:rPr lang="en-AU" dirty="0" err="1"/>
              <a:t>Gov’s</a:t>
            </a:r>
            <a:r>
              <a:rPr lang="en-AU" dirty="0"/>
              <a:t> Gender Equality Strategy also highlights the arts and creative industries capacity to influence gender norms, challenge the expectations placed upon girls and women, and address the disadvantage and discrimination they face.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dirty="0"/>
              <a:t>The arts, culture, and creative industries play a central role in promoting health and preventing illness and VicHealth’s current Arts Strategy  has a strong focus on developing new partnerships and approaches to build health benefits and bring new ideas and sectors on board to creatively address health problems.</a:t>
            </a:r>
          </a:p>
          <a:p>
            <a:endParaRPr lang="en-AU" dirty="0"/>
          </a:p>
          <a:p>
            <a:r>
              <a:rPr lang="en-AU" dirty="0"/>
              <a:t>Victorian Councils have become leaders in modelling and advocating for gender equality within communities and, as such, have been identified as a powerful conduit through which communities can engage with the arts to raise awareness, explore the impacts of gender inequality and promote healthier and more equal gender norms. Because local councils have a deep understanding of the issues impacting their communities and significant reach across diverse groups they are ideally situated to use local partnerships to create art that can improve health and wellbeing.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10"/>
          </p:nvPr>
        </p:nvSpPr>
        <p:spPr/>
        <p:txBody>
          <a:bodyPr/>
          <a:lstStyle/>
          <a:p>
            <a:fld id="{CD387B9D-CA78-43A6-A966-39F0DDD56154}" type="slidenum">
              <a:rPr lang="en-AU" smtClean="0"/>
              <a:t>2</a:t>
            </a:fld>
            <a:endParaRPr lang="en-AU"/>
          </a:p>
        </p:txBody>
      </p:sp>
    </p:spTree>
    <p:extLst>
      <p:ext uri="{BB962C8B-B14F-4D97-AF65-F5344CB8AC3E}">
        <p14:creationId xmlns:p14="http://schemas.microsoft.com/office/powerpoint/2010/main" val="1167166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dirty="0"/>
              <a:t>All of our gender equality work here at VicHealth and across all levels of Govt is informed by the National Framework for the PVAW &amp; children – Change the Story. </a:t>
            </a:r>
          </a:p>
          <a:p>
            <a:pPr>
              <a:defRPr/>
            </a:pPr>
            <a:r>
              <a:rPr lang="en-AU" dirty="0"/>
              <a:t>The framework highlights the key gendered drivers of this violence and how idealised depictions of women and rigid ideas of masculinity and femininity help to uphold a culture in which violence against women is rife. </a:t>
            </a:r>
          </a:p>
          <a:p>
            <a:pPr>
              <a:defRPr/>
            </a:pPr>
            <a:endParaRPr lang="en-AU" dirty="0"/>
          </a:p>
          <a:p>
            <a:pPr>
              <a:defRPr/>
            </a:pPr>
            <a:r>
              <a:rPr lang="en-AU" dirty="0"/>
              <a:t>It is this evidence base that forms the rationale for this grants program and we will be looking for proposals that can demonstrate a clear articulation of how their initiative will address these key  drivers through their arts projects. Link to this Framework is in your guidelines</a:t>
            </a:r>
          </a:p>
          <a:p>
            <a:pPr lvl="0">
              <a:defRPr/>
            </a:pPr>
            <a:endParaRPr lang="en-AU" dirty="0"/>
          </a:p>
          <a:p>
            <a:pPr>
              <a:defRPr/>
            </a:pPr>
            <a:r>
              <a:rPr lang="en-AU" dirty="0"/>
              <a:t>Some of you in the room I know are familiar with this Framework and the drivers of violence against women and I would encourage those less familiar to partner with organisations or other departments across Council who have a deeper understanding of this work. </a:t>
            </a:r>
          </a:p>
          <a:p>
            <a:pPr lvl="0">
              <a:defRPr/>
            </a:pPr>
            <a:endParaRPr lang="en-AU" dirty="0"/>
          </a:p>
        </p:txBody>
      </p:sp>
      <p:sp>
        <p:nvSpPr>
          <p:cNvPr id="4" name="Slide Number Placeholder 3"/>
          <p:cNvSpPr>
            <a:spLocks noGrp="1"/>
          </p:cNvSpPr>
          <p:nvPr>
            <p:ph type="sldNum" sz="quarter" idx="10"/>
          </p:nvPr>
        </p:nvSpPr>
        <p:spPr/>
        <p:txBody>
          <a:bodyPr/>
          <a:lstStyle/>
          <a:p>
            <a:fld id="{CD387B9D-CA78-43A6-A966-39F0DDD56154}" type="slidenum">
              <a:rPr lang="en-AU" smtClean="0"/>
              <a:t>3</a:t>
            </a:fld>
            <a:endParaRPr lang="en-AU"/>
          </a:p>
        </p:txBody>
      </p:sp>
    </p:spTree>
    <p:extLst>
      <p:ext uri="{BB962C8B-B14F-4D97-AF65-F5344CB8AC3E}">
        <p14:creationId xmlns:p14="http://schemas.microsoft.com/office/powerpoint/2010/main" val="445051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Grants of up to $85,000 (excluding GST)are available for projects to be developed and delivered over 12 months. All funds must be expended by May 2020.</a:t>
            </a:r>
          </a:p>
          <a:p>
            <a:r>
              <a:rPr lang="en-AU" dirty="0"/>
              <a:t>Local Government projects will be chosen based on their existing partnerships or potential to collaborate with arts, cultural and creative sectors and public or private sector partners with the capacity to attract additional expertise, reach and/or funding. Projects may be newly created or if current arts initiatives exist that fit the requirements and focus on gender equality and you wish to expand and extend the project and the reach, these initiatives will also be considered.</a:t>
            </a:r>
          </a:p>
          <a:p>
            <a:endParaRPr lang="en-AU" dirty="0"/>
          </a:p>
          <a:p>
            <a:r>
              <a:rPr lang="en-AU" dirty="0"/>
              <a:t>Proposals may be for a smaller amount. Our assessment panel may decide an initiative is promising but due to limited funds we cannot award it the maximum amount, in which case you would be offered a smaller grant with the option of revising your proposed budget accordingly.</a:t>
            </a:r>
          </a:p>
          <a:p>
            <a:endParaRPr lang="en-AU" dirty="0"/>
          </a:p>
          <a:p>
            <a:r>
              <a:rPr lang="en-AU" dirty="0"/>
              <a:t>Many of the projects reviewed in the Gender Equality through the Arts report developed partnerships with corporate or philanthropic organisations who were able to considerably extend the reach and lifespan of an art work through publicity, location or additional funds.  We know there are many organisations with a growing commitment to gender equality who may be willing to support your projects and we are keen to see proposals that show links with such organisations or a willingness to explore this.</a:t>
            </a:r>
          </a:p>
        </p:txBody>
      </p:sp>
      <p:sp>
        <p:nvSpPr>
          <p:cNvPr id="4" name="Slide Number Placeholder 3"/>
          <p:cNvSpPr>
            <a:spLocks noGrp="1"/>
          </p:cNvSpPr>
          <p:nvPr>
            <p:ph type="sldNum" sz="quarter" idx="10"/>
          </p:nvPr>
        </p:nvSpPr>
        <p:spPr/>
        <p:txBody>
          <a:bodyPr/>
          <a:lstStyle/>
          <a:p>
            <a:fld id="{CD387B9D-CA78-43A6-A966-39F0DDD56154}" type="slidenum">
              <a:rPr lang="en-AU" smtClean="0"/>
              <a:t>4</a:t>
            </a:fld>
            <a:endParaRPr lang="en-AU"/>
          </a:p>
        </p:txBody>
      </p:sp>
    </p:spTree>
    <p:extLst>
      <p:ext uri="{BB962C8B-B14F-4D97-AF65-F5344CB8AC3E}">
        <p14:creationId xmlns:p14="http://schemas.microsoft.com/office/powerpoint/2010/main" val="2466791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VicHealth commissioned a research team from The University of Melbourne and Deakin University to review international projects to assist us to understand how art can be used to help promote gender equality in Victoria,  This report documents their key findings.</a:t>
            </a:r>
          </a:p>
          <a:p>
            <a:endParaRPr lang="en-AU" dirty="0"/>
          </a:p>
          <a:p>
            <a:r>
              <a:rPr lang="en-AU" dirty="0"/>
              <a:t>More than 100 gender-related art projects were considered during the research; 30 of these were reviewed in detail. The projects included local community-based activities, major art events and multi-site projects using digital technology</a:t>
            </a:r>
          </a:p>
          <a:p>
            <a:r>
              <a:rPr lang="en-AU" dirty="0"/>
              <a:t>The projects aimed to interrogate, question, disrupt and/or reform gender relations in different ways using different art forms and activities</a:t>
            </a:r>
          </a:p>
          <a:p>
            <a:endParaRPr lang="en-AU" dirty="0"/>
          </a:p>
          <a:p>
            <a:r>
              <a:rPr lang="en-AU" dirty="0"/>
              <a:t>The research found that art can be a powerful tool to promote gender equality for health and wellbeing and inspire cultural awareness, social connection and change. It can help people build empathy by seeing the world through another’s eyes and provides an understanding of the issues that lead to gender inequality.  It found that Art can uniquely connect the heart and the head and motivate people toward social change. </a:t>
            </a:r>
          </a:p>
          <a:p>
            <a:r>
              <a:rPr lang="en-AU" dirty="0"/>
              <a:t>The images above are from an Ecuadorean project in which men created a public performance based on letters written by women affected by intimate partner violence.  This is one of 5 case studies that form part of the summary report that illustrate arts initiatives that could be developed in the Local Government setting.</a:t>
            </a:r>
          </a:p>
        </p:txBody>
      </p:sp>
      <p:sp>
        <p:nvSpPr>
          <p:cNvPr id="4" name="Slide Number Placeholder 3"/>
          <p:cNvSpPr>
            <a:spLocks noGrp="1"/>
          </p:cNvSpPr>
          <p:nvPr>
            <p:ph type="sldNum" sz="quarter" idx="10"/>
          </p:nvPr>
        </p:nvSpPr>
        <p:spPr/>
        <p:txBody>
          <a:bodyPr/>
          <a:lstStyle/>
          <a:p>
            <a:fld id="{CD387B9D-CA78-43A6-A966-39F0DDD56154}" type="slidenum">
              <a:rPr lang="en-AU" smtClean="0"/>
              <a:t>5</a:t>
            </a:fld>
            <a:endParaRPr lang="en-AU"/>
          </a:p>
        </p:txBody>
      </p:sp>
    </p:spTree>
    <p:extLst>
      <p:ext uri="{BB962C8B-B14F-4D97-AF65-F5344CB8AC3E}">
        <p14:creationId xmlns:p14="http://schemas.microsoft.com/office/powerpoint/2010/main" val="2659665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0675" y="1055688"/>
            <a:ext cx="5954713" cy="3351212"/>
          </a:xfrm>
        </p:spPr>
      </p:sp>
      <p:sp>
        <p:nvSpPr>
          <p:cNvPr id="3" name="Notes Placeholder 2"/>
          <p:cNvSpPr>
            <a:spLocks noGrp="1"/>
          </p:cNvSpPr>
          <p:nvPr>
            <p:ph type="body" idx="1"/>
          </p:nvPr>
        </p:nvSpPr>
        <p:spPr/>
        <p:txBody>
          <a:bodyPr/>
          <a:lstStyle/>
          <a:p>
            <a:r>
              <a:rPr lang="en-AU" u="sng" dirty="0">
                <a:hlinkClick r:id="rId3"/>
              </a:rPr>
              <a:t>The Fourth Plinth</a:t>
            </a:r>
            <a:r>
              <a:rPr lang="en-AU" dirty="0"/>
              <a:t> was a vacant plinth in Trafalgar Square, London. Because no one could agree on a fourth permanent statue, it was decided that it should feature temporary art installations. </a:t>
            </a:r>
          </a:p>
          <a:p>
            <a:r>
              <a:rPr lang="en-AU" dirty="0"/>
              <a:t>The City of London now manages the initiative, via the Fourth Plinth Mayoral Commissioning Group, which is comprised of notable arts representatives. </a:t>
            </a:r>
          </a:p>
          <a:p>
            <a:r>
              <a:rPr lang="en-AU" dirty="0"/>
              <a:t>The statue contrasts with other statues in Trafalgar Square, which feature historical male military heroes.</a:t>
            </a:r>
          </a:p>
          <a:p>
            <a:r>
              <a:rPr lang="en-AU" dirty="0"/>
              <a:t>Alison Lapper is an artist and lecturer who has faced profound challenges and prejudice that she has fought to overcome. Allison is naked and heavily pregnant in the sculpture, making its messages about gender even more powerful. The sculpture challenges social norms and expectations of gender, femininity, motherhood and disability. It also challenges our ideals of female beauty and physical perfection, by proudly displaying a different kind of beauty and physical form.</a:t>
            </a:r>
          </a:p>
          <a:p>
            <a:r>
              <a:rPr lang="en-AU" dirty="0"/>
              <a:t>The sculpture’s presence was also a huge boost for gender and disabled rights in the UK. </a:t>
            </a:r>
          </a:p>
          <a:p>
            <a:r>
              <a:rPr lang="en-AU" dirty="0"/>
              <a:t>There were a broad range of partners from private business to Arts and Media that supported the project’s powerful visibility, allowing it to stretch and extend the impact of the work. It brought attention to a woman who society and history wanted to forget. A huge inflatable version of the sculpture was later a centrepiece of the London 2012 Paralympic Games opening ceremony. Alison and Marc were able to create a legacy of understanding, acceptance and long-term social change. </a:t>
            </a:r>
          </a:p>
          <a:p>
            <a:r>
              <a:rPr lang="en-AU" dirty="0"/>
              <a:t> </a:t>
            </a:r>
          </a:p>
          <a:p>
            <a:endParaRPr lang="en-AU" dirty="0"/>
          </a:p>
        </p:txBody>
      </p:sp>
      <p:sp>
        <p:nvSpPr>
          <p:cNvPr id="4" name="Slide Number Placeholder 3"/>
          <p:cNvSpPr>
            <a:spLocks noGrp="1"/>
          </p:cNvSpPr>
          <p:nvPr>
            <p:ph type="sldNum" sz="quarter" idx="10"/>
          </p:nvPr>
        </p:nvSpPr>
        <p:spPr/>
        <p:txBody>
          <a:bodyPr/>
          <a:lstStyle/>
          <a:p>
            <a:fld id="{CD387B9D-CA78-43A6-A966-39F0DDD56154}" type="slidenum">
              <a:rPr lang="en-AU" smtClean="0"/>
              <a:t>6</a:t>
            </a:fld>
            <a:endParaRPr lang="en-AU"/>
          </a:p>
        </p:txBody>
      </p:sp>
    </p:spTree>
    <p:extLst>
      <p:ext uri="{BB962C8B-B14F-4D97-AF65-F5344CB8AC3E}">
        <p14:creationId xmlns:p14="http://schemas.microsoft.com/office/powerpoint/2010/main" val="3677927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Successful proposals will demonstrate which of the promising practice principles from the evidence review your project will address to maximise impact, reach and opportunities for social change.  </a:t>
            </a:r>
          </a:p>
          <a:p>
            <a:r>
              <a:rPr lang="en-AU" dirty="0"/>
              <a:t>Specify your target audience (e.g. young women in technology, men in sports clubs, isolated rural women, teenagers, people with a disability, general community, school communities). </a:t>
            </a:r>
          </a:p>
          <a:p>
            <a:r>
              <a:rPr lang="en-AU" dirty="0"/>
              <a:t>Demonstrate Council’s capacity to engage communities in both the creation and public presentation of the arts/creative initiative and for extending the reach and impact of the initiative as outlined in the Gender Equality and Arts Evidence Review Summary. </a:t>
            </a:r>
          </a:p>
          <a:p>
            <a:r>
              <a:rPr lang="en-AU" dirty="0"/>
              <a:t>Indicate how the project will raise awareness amongst local communities of the health impacts of gender inequalities and problematic gendered social norms and increased support for greater gender equality. </a:t>
            </a:r>
          </a:p>
          <a:p>
            <a:r>
              <a:rPr lang="en-AU" dirty="0"/>
              <a:t>Demonstrate how the project will increase social connection between individuals and amongst communities that have engaged in the arts gender equality initiatives in local government settings. </a:t>
            </a:r>
          </a:p>
          <a:p>
            <a:r>
              <a:rPr lang="en-AU" dirty="0"/>
              <a:t>Proposals will be required to address specific barriers faced by groups to ensure those who are most excluded in their local communities are given opportunities to participate and therefore increase their levels of social connection. These groups may include those with disability, or those from CALD communities, young people, LGBTI, Indigenous or remote communities.</a:t>
            </a:r>
          </a:p>
          <a:p>
            <a:endParaRPr lang="en-AU" dirty="0"/>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CD387B9D-CA78-43A6-A966-39F0DDD56154}" type="slidenum">
              <a:rPr lang="en-AU" smtClean="0"/>
              <a:t>7</a:t>
            </a:fld>
            <a:endParaRPr lang="en-AU"/>
          </a:p>
        </p:txBody>
      </p:sp>
    </p:spTree>
    <p:extLst>
      <p:ext uri="{BB962C8B-B14F-4D97-AF65-F5344CB8AC3E}">
        <p14:creationId xmlns:p14="http://schemas.microsoft.com/office/powerpoint/2010/main" val="1177182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Demonstrate how the arts initiative will be sustainable after the Arts Grant funding has ended.</a:t>
            </a:r>
          </a:p>
          <a:p>
            <a:r>
              <a:rPr lang="en-AU" b="1" dirty="0"/>
              <a:t>Scaling up</a:t>
            </a:r>
            <a:r>
              <a:rPr lang="en-AU" dirty="0"/>
              <a:t>, the  ability to extend or stretch the work. For example,  touring work or using for political advocacy to extend the gender equality messages more widely . </a:t>
            </a:r>
          </a:p>
          <a:p>
            <a:r>
              <a:rPr lang="en-AU" b="1" dirty="0"/>
              <a:t>Partnerships</a:t>
            </a:r>
            <a:r>
              <a:rPr lang="en-AU" dirty="0"/>
              <a:t> organisations with similar gender equality goals, provides access to more resources for wider audience &amp; greater impact. Can involve money, access to networks, technology, distribution outlets, materials, information, exhibition space. </a:t>
            </a:r>
          </a:p>
          <a:p>
            <a:r>
              <a:rPr lang="en-AU" b="1" dirty="0"/>
              <a:t>Investment</a:t>
            </a:r>
            <a:r>
              <a:rPr lang="en-AU" dirty="0"/>
              <a:t> financial, time, publicity or prominence –to grow or extend their reach and impact for the long-term. This can increase a project’s durability, accessibility and legacy. </a:t>
            </a:r>
          </a:p>
          <a:p>
            <a:r>
              <a:rPr lang="en-AU" b="1" dirty="0"/>
              <a:t>Target audiences </a:t>
            </a:r>
            <a:r>
              <a:rPr lang="en-AU" dirty="0"/>
              <a:t>The audiences can vary focussed on ethnicities, gender identities, class, literacy levels, abilities, age and sexualities. Identify your audience and tailor art to best engage for impact. May involve audience participation through virtual reality, games or workshops, with audience as ‘co-creator’. </a:t>
            </a:r>
          </a:p>
          <a:p>
            <a:r>
              <a:rPr lang="en-AU" b="1" dirty="0"/>
              <a:t>Legacy</a:t>
            </a:r>
            <a:r>
              <a:rPr lang="en-AU" dirty="0"/>
              <a:t>  art can be enjoyed or valued in the moment, but can also have a lasting impact on individuals and communities in the future. It can lead to cultural change. legacies include encouraging girls to enter male-dominated fields, and changing ideas around gender, masculinity and violence against women. </a:t>
            </a:r>
          </a:p>
          <a:p>
            <a:r>
              <a:rPr lang="en-AU" b="1" dirty="0"/>
              <a:t>Durability</a:t>
            </a:r>
            <a:r>
              <a:rPr lang="en-AU" dirty="0"/>
              <a:t> refers to the artwork’s ‘lifespan’ – how long it lasts or has influence to reach and affect more people. Examples include recorded performances and screen-based art (e.g. online games). </a:t>
            </a:r>
          </a:p>
        </p:txBody>
      </p:sp>
      <p:sp>
        <p:nvSpPr>
          <p:cNvPr id="4" name="Slide Number Placeholder 3"/>
          <p:cNvSpPr>
            <a:spLocks noGrp="1"/>
          </p:cNvSpPr>
          <p:nvPr>
            <p:ph type="sldNum" sz="quarter" idx="10"/>
          </p:nvPr>
        </p:nvSpPr>
        <p:spPr/>
        <p:txBody>
          <a:bodyPr/>
          <a:lstStyle/>
          <a:p>
            <a:fld id="{CD387B9D-CA78-43A6-A966-39F0DDD56154}" type="slidenum">
              <a:rPr lang="en-AU" smtClean="0"/>
              <a:t>8</a:t>
            </a:fld>
            <a:endParaRPr lang="en-AU"/>
          </a:p>
        </p:txBody>
      </p:sp>
    </p:spTree>
    <p:extLst>
      <p:ext uri="{BB962C8B-B14F-4D97-AF65-F5344CB8AC3E}">
        <p14:creationId xmlns:p14="http://schemas.microsoft.com/office/powerpoint/2010/main" val="763692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 want to leave you with a video to give you a taster of an initiative  using the sports setting for art to occur. </a:t>
            </a:r>
          </a:p>
          <a:p>
            <a:r>
              <a:rPr lang="en-AU" sz="1200" b="0" i="0" kern="1200" dirty="0">
                <a:solidFill>
                  <a:schemeClr val="tx1"/>
                </a:solidFill>
                <a:effectLst/>
                <a:latin typeface="+mn-lt"/>
                <a:ea typeface="+mn-ea"/>
                <a:cs typeface="+mn-cs"/>
              </a:rPr>
              <a:t>The goal for </a:t>
            </a:r>
            <a:r>
              <a:rPr lang="en-AU" sz="1200" b="1" i="0" kern="1200" dirty="0">
                <a:solidFill>
                  <a:schemeClr val="tx1"/>
                </a:solidFill>
                <a:effectLst/>
                <a:latin typeface="+mn-lt"/>
                <a:ea typeface="+mn-ea"/>
                <a:cs typeface="+mn-cs"/>
              </a:rPr>
              <a:t>Locker Room Talk</a:t>
            </a:r>
            <a:r>
              <a:rPr lang="en-AU" sz="1200" b="0" i="0" kern="1200" dirty="0">
                <a:solidFill>
                  <a:schemeClr val="tx1"/>
                </a:solidFill>
                <a:effectLst/>
                <a:latin typeface="+mn-lt"/>
                <a:ea typeface="+mn-ea"/>
                <a:cs typeface="+mn-cs"/>
              </a:rPr>
              <a:t> a</a:t>
            </a:r>
            <a:r>
              <a:rPr lang="en-AU" dirty="0"/>
              <a:t> memoir writing and storytelling project, </a:t>
            </a:r>
            <a:r>
              <a:rPr lang="en-AU" sz="1200" b="0" i="0" kern="1200" dirty="0">
                <a:solidFill>
                  <a:schemeClr val="tx1"/>
                </a:solidFill>
                <a:effectLst/>
                <a:latin typeface="+mn-lt"/>
                <a:ea typeface="+mn-ea"/>
                <a:cs typeface="+mn-cs"/>
              </a:rPr>
              <a:t>and their ongoing collaboration with the violence prevention organization </a:t>
            </a:r>
            <a:r>
              <a:rPr lang="en-AU" sz="1200" b="0" i="0" u="none" strike="noStrike" kern="1200" dirty="0">
                <a:solidFill>
                  <a:schemeClr val="tx1"/>
                </a:solidFill>
                <a:effectLst/>
                <a:latin typeface="+mn-lt"/>
                <a:ea typeface="+mn-ea"/>
                <a:cs typeface="+mn-cs"/>
                <a:hlinkClick r:id="rId3"/>
              </a:rPr>
              <a:t>A Call To Men</a:t>
            </a:r>
            <a:r>
              <a:rPr lang="en-AU" sz="1200" b="0" i="0" kern="1200" dirty="0">
                <a:solidFill>
                  <a:schemeClr val="tx1"/>
                </a:solidFill>
                <a:effectLst/>
                <a:latin typeface="+mn-lt"/>
                <a:ea typeface="+mn-ea"/>
                <a:cs typeface="+mn-cs"/>
              </a:rPr>
              <a:t> is to inspire more men and boys to step outside of the rigid gender roles proscribed and speak up to challenge the culture of acceptance of violence against women. </a:t>
            </a:r>
          </a:p>
          <a:p>
            <a:r>
              <a:rPr lang="en-AU" sz="1200" b="0" i="0" kern="1200" dirty="0">
                <a:solidFill>
                  <a:schemeClr val="tx1"/>
                </a:solidFill>
                <a:effectLst/>
                <a:latin typeface="+mn-lt"/>
                <a:ea typeface="+mn-ea"/>
                <a:cs typeface="+mn-cs"/>
              </a:rPr>
              <a:t>Driven by The #</a:t>
            </a:r>
            <a:r>
              <a:rPr lang="en-AU" sz="1200" b="0" i="0" kern="1200" dirty="0" err="1">
                <a:solidFill>
                  <a:schemeClr val="tx1"/>
                </a:solidFill>
                <a:effectLst/>
                <a:latin typeface="+mn-lt"/>
                <a:ea typeface="+mn-ea"/>
                <a:cs typeface="+mn-cs"/>
              </a:rPr>
              <a:t>MeToo</a:t>
            </a:r>
            <a:r>
              <a:rPr lang="en-AU" sz="1200" b="0" i="0" kern="1200" dirty="0">
                <a:solidFill>
                  <a:schemeClr val="tx1"/>
                </a:solidFill>
                <a:effectLst/>
                <a:latin typeface="+mn-lt"/>
                <a:ea typeface="+mn-ea"/>
                <a:cs typeface="+mn-cs"/>
              </a:rPr>
              <a:t> movement which has empowered women to unearth their stories, both organizations believe that if there are opportunities for boys and men to share and explore such themes, it will allow for a foundational shift in the way they relate to each other and to women.</a:t>
            </a:r>
          </a:p>
          <a:p>
            <a:endParaRPr lang="en-AU" dirty="0"/>
          </a:p>
          <a:p>
            <a:r>
              <a:rPr lang="en-AU" dirty="0"/>
              <a:t>This projects provides a great example of how art can engage a community in powerful ways to enlighten and broaden understanding and tackle specific identified problems. It has also extended the reach and impact of its initial storytelling workshops through the development of this documentary and now has a durable global online presence.</a:t>
            </a:r>
          </a:p>
        </p:txBody>
      </p:sp>
      <p:sp>
        <p:nvSpPr>
          <p:cNvPr id="4" name="Slide Number Placeholder 3"/>
          <p:cNvSpPr>
            <a:spLocks noGrp="1"/>
          </p:cNvSpPr>
          <p:nvPr>
            <p:ph type="sldNum" sz="quarter" idx="10"/>
          </p:nvPr>
        </p:nvSpPr>
        <p:spPr/>
        <p:txBody>
          <a:bodyPr/>
          <a:lstStyle/>
          <a:p>
            <a:fld id="{CD387B9D-CA78-43A6-A966-39F0DDD56154}" type="slidenum">
              <a:rPr lang="en-AU" smtClean="0"/>
              <a:t>9</a:t>
            </a:fld>
            <a:endParaRPr lang="en-AU"/>
          </a:p>
        </p:txBody>
      </p:sp>
    </p:spTree>
    <p:extLst>
      <p:ext uri="{BB962C8B-B14F-4D97-AF65-F5344CB8AC3E}">
        <p14:creationId xmlns:p14="http://schemas.microsoft.com/office/powerpoint/2010/main" val="4269657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0872E-C5DC-4302-92C9-F40A894C94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37BAA2D7-DE6A-4190-8F89-264DCFEB44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ADD2188F-83AE-42A1-BF49-5D5D03B2B84E}"/>
              </a:ext>
            </a:extLst>
          </p:cNvPr>
          <p:cNvSpPr>
            <a:spLocks noGrp="1"/>
          </p:cNvSpPr>
          <p:nvPr>
            <p:ph type="dt" sz="half" idx="10"/>
          </p:nvPr>
        </p:nvSpPr>
        <p:spPr/>
        <p:txBody>
          <a:bodyPr/>
          <a:lstStyle/>
          <a:p>
            <a:fld id="{15E70E2F-D557-497F-9710-CF20509326B7}" type="datetimeFigureOut">
              <a:rPr lang="en-AU" smtClean="0"/>
              <a:t>17/12/2018</a:t>
            </a:fld>
            <a:endParaRPr lang="en-AU"/>
          </a:p>
        </p:txBody>
      </p:sp>
      <p:sp>
        <p:nvSpPr>
          <p:cNvPr id="5" name="Footer Placeholder 4">
            <a:extLst>
              <a:ext uri="{FF2B5EF4-FFF2-40B4-BE49-F238E27FC236}">
                <a16:creationId xmlns:a16="http://schemas.microsoft.com/office/drawing/2014/main" id="{B7443A70-082D-4613-994B-CD226BF1E63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1DD7E1F-CD64-4C6F-87D4-3718A907E967}"/>
              </a:ext>
            </a:extLst>
          </p:cNvPr>
          <p:cNvSpPr>
            <a:spLocks noGrp="1"/>
          </p:cNvSpPr>
          <p:nvPr>
            <p:ph type="sldNum" sz="quarter" idx="12"/>
          </p:nvPr>
        </p:nvSpPr>
        <p:spPr/>
        <p:txBody>
          <a:bodyPr/>
          <a:lstStyle/>
          <a:p>
            <a:fld id="{3AAE347D-614A-4668-AFDD-F09C60ADCB0E}" type="slidenum">
              <a:rPr lang="en-AU" smtClean="0"/>
              <a:t>‹#›</a:t>
            </a:fld>
            <a:endParaRPr lang="en-AU"/>
          </a:p>
        </p:txBody>
      </p:sp>
    </p:spTree>
    <p:extLst>
      <p:ext uri="{BB962C8B-B14F-4D97-AF65-F5344CB8AC3E}">
        <p14:creationId xmlns:p14="http://schemas.microsoft.com/office/powerpoint/2010/main" val="1682411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0BCFB-6448-45F2-BB21-421A9DA51032}"/>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DCF64AF-172B-4584-8C07-F1A57FFE6A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621107A-7F22-4417-8943-EF003537CCF4}"/>
              </a:ext>
            </a:extLst>
          </p:cNvPr>
          <p:cNvSpPr>
            <a:spLocks noGrp="1"/>
          </p:cNvSpPr>
          <p:nvPr>
            <p:ph type="dt" sz="half" idx="10"/>
          </p:nvPr>
        </p:nvSpPr>
        <p:spPr/>
        <p:txBody>
          <a:bodyPr/>
          <a:lstStyle/>
          <a:p>
            <a:fld id="{15E70E2F-D557-497F-9710-CF20509326B7}" type="datetimeFigureOut">
              <a:rPr lang="en-AU" smtClean="0"/>
              <a:t>17/12/2018</a:t>
            </a:fld>
            <a:endParaRPr lang="en-AU"/>
          </a:p>
        </p:txBody>
      </p:sp>
      <p:sp>
        <p:nvSpPr>
          <p:cNvPr id="5" name="Footer Placeholder 4">
            <a:extLst>
              <a:ext uri="{FF2B5EF4-FFF2-40B4-BE49-F238E27FC236}">
                <a16:creationId xmlns:a16="http://schemas.microsoft.com/office/drawing/2014/main" id="{4BC9CD2A-96D1-47BC-9EFF-A939816EA30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DC2B71B-C4D1-4D75-815D-9FC9F7544E0F}"/>
              </a:ext>
            </a:extLst>
          </p:cNvPr>
          <p:cNvSpPr>
            <a:spLocks noGrp="1"/>
          </p:cNvSpPr>
          <p:nvPr>
            <p:ph type="sldNum" sz="quarter" idx="12"/>
          </p:nvPr>
        </p:nvSpPr>
        <p:spPr/>
        <p:txBody>
          <a:bodyPr/>
          <a:lstStyle/>
          <a:p>
            <a:fld id="{3AAE347D-614A-4668-AFDD-F09C60ADCB0E}" type="slidenum">
              <a:rPr lang="en-AU" smtClean="0"/>
              <a:t>‹#›</a:t>
            </a:fld>
            <a:endParaRPr lang="en-AU"/>
          </a:p>
        </p:txBody>
      </p:sp>
    </p:spTree>
    <p:extLst>
      <p:ext uri="{BB962C8B-B14F-4D97-AF65-F5344CB8AC3E}">
        <p14:creationId xmlns:p14="http://schemas.microsoft.com/office/powerpoint/2010/main" val="587102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504ACC-C193-4E2C-85CC-B6C9CF7572A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4FC2E97-97E0-4F4A-B9BC-A77E1BDFAE9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1E6283E-2613-490D-A407-4E98BDB9D49E}"/>
              </a:ext>
            </a:extLst>
          </p:cNvPr>
          <p:cNvSpPr>
            <a:spLocks noGrp="1"/>
          </p:cNvSpPr>
          <p:nvPr>
            <p:ph type="dt" sz="half" idx="10"/>
          </p:nvPr>
        </p:nvSpPr>
        <p:spPr/>
        <p:txBody>
          <a:bodyPr/>
          <a:lstStyle/>
          <a:p>
            <a:fld id="{15E70E2F-D557-497F-9710-CF20509326B7}" type="datetimeFigureOut">
              <a:rPr lang="en-AU" smtClean="0"/>
              <a:t>17/12/2018</a:t>
            </a:fld>
            <a:endParaRPr lang="en-AU"/>
          </a:p>
        </p:txBody>
      </p:sp>
      <p:sp>
        <p:nvSpPr>
          <p:cNvPr id="5" name="Footer Placeholder 4">
            <a:extLst>
              <a:ext uri="{FF2B5EF4-FFF2-40B4-BE49-F238E27FC236}">
                <a16:creationId xmlns:a16="http://schemas.microsoft.com/office/drawing/2014/main" id="{1DFA97D9-388D-4E14-8760-2A9C04532FD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257E258-32C9-47C4-9F68-9E5BAABBD467}"/>
              </a:ext>
            </a:extLst>
          </p:cNvPr>
          <p:cNvSpPr>
            <a:spLocks noGrp="1"/>
          </p:cNvSpPr>
          <p:nvPr>
            <p:ph type="sldNum" sz="quarter" idx="12"/>
          </p:nvPr>
        </p:nvSpPr>
        <p:spPr/>
        <p:txBody>
          <a:bodyPr/>
          <a:lstStyle/>
          <a:p>
            <a:fld id="{3AAE347D-614A-4668-AFDD-F09C60ADCB0E}" type="slidenum">
              <a:rPr lang="en-AU" smtClean="0"/>
              <a:t>‹#›</a:t>
            </a:fld>
            <a:endParaRPr lang="en-AU"/>
          </a:p>
        </p:txBody>
      </p:sp>
    </p:spTree>
    <p:extLst>
      <p:ext uri="{BB962C8B-B14F-4D97-AF65-F5344CB8AC3E}">
        <p14:creationId xmlns:p14="http://schemas.microsoft.com/office/powerpoint/2010/main" val="379407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ver 4">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216001" y="1268760"/>
            <a:ext cx="7500833" cy="1755195"/>
          </a:xfrm>
        </p:spPr>
        <p:txBody>
          <a:bodyPr/>
          <a:lstStyle>
            <a:lvl1pPr marL="0" indent="0" algn="l">
              <a:lnSpc>
                <a:spcPct val="75000"/>
              </a:lnSpc>
              <a:buNone/>
              <a:defRPr sz="4200" baseline="0">
                <a:solidFill>
                  <a:schemeClr val="tx2"/>
                </a:solidFill>
              </a:defRPr>
            </a:lvl1pPr>
            <a:lvl2pPr marL="0" indent="0" algn="l">
              <a:lnSpc>
                <a:spcPct val="85000"/>
              </a:lnSpc>
              <a:buNone/>
              <a:defRPr sz="2400">
                <a:solidFill>
                  <a:schemeClr val="tx2"/>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AU" noProof="0" dirty="0"/>
              <a:t>Level 1 - title</a:t>
            </a:r>
          </a:p>
          <a:p>
            <a:pPr lvl="1"/>
            <a:r>
              <a:rPr lang="en-AU" noProof="0" dirty="0"/>
              <a:t>Level 2 - subheading</a:t>
            </a:r>
          </a:p>
        </p:txBody>
      </p:sp>
      <p:sp>
        <p:nvSpPr>
          <p:cNvPr id="14" name="Footer Placeholder 13"/>
          <p:cNvSpPr>
            <a:spLocks noGrp="1"/>
          </p:cNvSpPr>
          <p:nvPr>
            <p:ph type="ftr" sz="quarter" idx="11"/>
          </p:nvPr>
        </p:nvSpPr>
        <p:spPr>
          <a:xfrm>
            <a:off x="3216000" y="220914"/>
            <a:ext cx="7502400" cy="216000"/>
          </a:xfrm>
        </p:spPr>
        <p:txBody>
          <a:bodyPr/>
          <a:lstStyle>
            <a:lvl1pPr>
              <a:defRPr sz="1400">
                <a:solidFill>
                  <a:schemeClr val="tx2"/>
                </a:solidFill>
              </a:defRPr>
            </a:lvl1pPr>
          </a:lstStyle>
          <a:p>
            <a:r>
              <a:rPr lang="en-AU"/>
              <a:t>Presentation Name</a:t>
            </a:r>
          </a:p>
        </p:txBody>
      </p:sp>
      <p:sp>
        <p:nvSpPr>
          <p:cNvPr id="16" name="Date Placeholder 15"/>
          <p:cNvSpPr>
            <a:spLocks noGrp="1"/>
          </p:cNvSpPr>
          <p:nvPr>
            <p:ph type="dt" sz="half" idx="13"/>
          </p:nvPr>
        </p:nvSpPr>
        <p:spPr>
          <a:xfrm>
            <a:off x="3214951" y="728700"/>
            <a:ext cx="7502400" cy="260441"/>
          </a:xfrm>
        </p:spPr>
        <p:txBody>
          <a:bodyPr anchor="t"/>
          <a:lstStyle>
            <a:lvl1pPr>
              <a:defRPr sz="1400">
                <a:solidFill>
                  <a:schemeClr val="tx2"/>
                </a:solidFill>
              </a:defRPr>
            </a:lvl1pPr>
          </a:lstStyle>
          <a:p>
            <a:r>
              <a:rPr lang="en-US"/>
              <a:t>16 January 2015</a:t>
            </a:r>
            <a:endParaRPr lang="en-AU" dirty="0"/>
          </a:p>
        </p:txBody>
      </p:sp>
      <p:sp>
        <p:nvSpPr>
          <p:cNvPr id="5" name="TextBox 4"/>
          <p:cNvSpPr txBox="1"/>
          <p:nvPr userDrawn="1"/>
        </p:nvSpPr>
        <p:spPr>
          <a:xfrm>
            <a:off x="3214949" y="533183"/>
            <a:ext cx="7502400" cy="210075"/>
          </a:xfrm>
          <a:prstGeom prst="rect">
            <a:avLst/>
          </a:prstGeom>
          <a:noFill/>
        </p:spPr>
        <p:txBody>
          <a:bodyPr wrap="square" lIns="0" tIns="0" rIns="0" bIns="0" rtlCol="0" anchor="b">
            <a:noAutofit/>
          </a:bodyPr>
          <a:lstStyle/>
          <a:p>
            <a:r>
              <a:rPr lang="en-AU" sz="1400" dirty="0">
                <a:solidFill>
                  <a:schemeClr val="tx2"/>
                </a:solidFill>
              </a:rPr>
              <a:t>Victorian Health Promotion Foundation</a:t>
            </a:r>
          </a:p>
        </p:txBody>
      </p:sp>
      <p:cxnSp>
        <p:nvCxnSpPr>
          <p:cNvPr id="7" name="Straight Connector 6"/>
          <p:cNvCxnSpPr/>
          <p:nvPr userDrawn="1"/>
        </p:nvCxnSpPr>
        <p:spPr>
          <a:xfrm>
            <a:off x="2987265" y="1"/>
            <a:ext cx="0" cy="92392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4" hasCustomPrompt="1"/>
          </p:nvPr>
        </p:nvSpPr>
        <p:spPr>
          <a:xfrm>
            <a:off x="238" y="3315956"/>
            <a:ext cx="12188044" cy="2350748"/>
          </a:xfrm>
        </p:spPr>
        <p:txBody>
          <a:bodyPr anchor="ctr"/>
          <a:lstStyle>
            <a:lvl1pPr algn="ctr">
              <a:defRPr baseline="0"/>
            </a:lvl1pPr>
          </a:lstStyle>
          <a:p>
            <a:r>
              <a:rPr lang="en-AU" dirty="0"/>
              <a:t>Click here to insert picture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61330" y="5965844"/>
            <a:ext cx="2193345" cy="521910"/>
          </a:xfrm>
          <a:prstGeom prst="rect">
            <a:avLst/>
          </a:prstGeom>
        </p:spPr>
      </p:pic>
      <p:sp>
        <p:nvSpPr>
          <p:cNvPr id="6" name="Picture Placeholder 5"/>
          <p:cNvSpPr>
            <a:spLocks noGrp="1"/>
          </p:cNvSpPr>
          <p:nvPr>
            <p:ph type="pic" sz="quarter" idx="15" hasCustomPrompt="1"/>
          </p:nvPr>
        </p:nvSpPr>
        <p:spPr>
          <a:xfrm>
            <a:off x="3216000" y="6084888"/>
            <a:ext cx="1099688" cy="336414"/>
          </a:xfrm>
        </p:spPr>
        <p:txBody>
          <a:bodyPr anchor="ctr"/>
          <a:lstStyle>
            <a:lvl1pPr marL="0" algn="ctr">
              <a:defRPr sz="1200" b="0"/>
            </a:lvl1pPr>
          </a:lstStyle>
          <a:p>
            <a:r>
              <a:rPr lang="en-AU" dirty="0"/>
              <a:t>Picture</a:t>
            </a:r>
          </a:p>
        </p:txBody>
      </p:sp>
      <p:sp>
        <p:nvSpPr>
          <p:cNvPr id="17" name="Picture Placeholder 5"/>
          <p:cNvSpPr>
            <a:spLocks noGrp="1"/>
          </p:cNvSpPr>
          <p:nvPr>
            <p:ph type="pic" sz="quarter" idx="16" hasCustomPrompt="1"/>
          </p:nvPr>
        </p:nvSpPr>
        <p:spPr>
          <a:xfrm>
            <a:off x="4434207" y="6085571"/>
            <a:ext cx="1099688" cy="336414"/>
          </a:xfrm>
        </p:spPr>
        <p:txBody>
          <a:bodyPr anchor="ctr"/>
          <a:lstStyle>
            <a:lvl1pPr marL="0" algn="ctr">
              <a:defRPr sz="1200" b="0"/>
            </a:lvl1pPr>
          </a:lstStyle>
          <a:p>
            <a:r>
              <a:rPr lang="en-AU" dirty="0"/>
              <a:t>Picture</a:t>
            </a:r>
          </a:p>
        </p:txBody>
      </p:sp>
      <p:sp>
        <p:nvSpPr>
          <p:cNvPr id="18" name="Picture Placeholder 5"/>
          <p:cNvSpPr>
            <a:spLocks noGrp="1"/>
          </p:cNvSpPr>
          <p:nvPr>
            <p:ph type="pic" sz="quarter" idx="17" hasCustomPrompt="1"/>
          </p:nvPr>
        </p:nvSpPr>
        <p:spPr>
          <a:xfrm>
            <a:off x="5652413" y="6086254"/>
            <a:ext cx="1099688" cy="336414"/>
          </a:xfrm>
        </p:spPr>
        <p:txBody>
          <a:bodyPr anchor="ctr"/>
          <a:lstStyle>
            <a:lvl1pPr marL="0" algn="ctr">
              <a:defRPr sz="1200" b="0"/>
            </a:lvl1pPr>
          </a:lstStyle>
          <a:p>
            <a:r>
              <a:rPr lang="en-AU" dirty="0"/>
              <a:t>Picture</a:t>
            </a:r>
          </a:p>
        </p:txBody>
      </p:sp>
      <p:sp>
        <p:nvSpPr>
          <p:cNvPr id="19" name="Picture Placeholder 5"/>
          <p:cNvSpPr>
            <a:spLocks noGrp="1"/>
          </p:cNvSpPr>
          <p:nvPr>
            <p:ph type="pic" sz="quarter" idx="18" hasCustomPrompt="1"/>
          </p:nvPr>
        </p:nvSpPr>
        <p:spPr>
          <a:xfrm>
            <a:off x="6870620" y="6086937"/>
            <a:ext cx="1099688" cy="336414"/>
          </a:xfrm>
        </p:spPr>
        <p:txBody>
          <a:bodyPr anchor="ctr"/>
          <a:lstStyle>
            <a:lvl1pPr marL="0" algn="ctr">
              <a:defRPr sz="1200" b="0"/>
            </a:lvl1pPr>
          </a:lstStyle>
          <a:p>
            <a:r>
              <a:rPr lang="en-AU" dirty="0"/>
              <a:t>Picture</a:t>
            </a:r>
          </a:p>
        </p:txBody>
      </p:sp>
    </p:spTree>
    <p:extLst>
      <p:ext uri="{BB962C8B-B14F-4D97-AF65-F5344CB8AC3E}">
        <p14:creationId xmlns:p14="http://schemas.microsoft.com/office/powerpoint/2010/main" val="1928993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ivider_grey">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216001" y="1550936"/>
            <a:ext cx="7500833" cy="1755195"/>
          </a:xfrm>
        </p:spPr>
        <p:txBody>
          <a:bodyPr/>
          <a:lstStyle>
            <a:lvl1pPr marL="0" indent="0" algn="l">
              <a:lnSpc>
                <a:spcPct val="75000"/>
              </a:lnSpc>
              <a:buNone/>
              <a:defRPr sz="3800" baseline="0">
                <a:solidFill>
                  <a:schemeClr val="bg1"/>
                </a:solidFill>
              </a:defRPr>
            </a:lvl1pPr>
            <a:lvl2pPr marL="0" indent="0" algn="l">
              <a:lnSpc>
                <a:spcPct val="85000"/>
              </a:lnSpc>
              <a:buNone/>
              <a:defRPr sz="22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AU" noProof="0" dirty="0"/>
              <a:t>Divider title</a:t>
            </a:r>
          </a:p>
          <a:p>
            <a:pPr lvl="1"/>
            <a:r>
              <a:rPr lang="en-AU" noProof="0" dirty="0"/>
              <a:t>Level 2 - subheading</a:t>
            </a:r>
          </a:p>
        </p:txBody>
      </p:sp>
      <p:cxnSp>
        <p:nvCxnSpPr>
          <p:cNvPr id="7" name="Straight Connector 6"/>
          <p:cNvCxnSpPr/>
          <p:nvPr userDrawn="1"/>
        </p:nvCxnSpPr>
        <p:spPr>
          <a:xfrm>
            <a:off x="2987265" y="1"/>
            <a:ext cx="0" cy="92392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985600" y="6431757"/>
            <a:ext cx="0" cy="42609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032001" y="6148177"/>
            <a:ext cx="1728000" cy="411647"/>
          </a:xfrm>
          <a:prstGeom prst="rect">
            <a:avLst/>
          </a:prstGeom>
        </p:spPr>
      </p:pic>
      <p:sp>
        <p:nvSpPr>
          <p:cNvPr id="12" name="TextBox 11"/>
          <p:cNvSpPr txBox="1"/>
          <p:nvPr userDrawn="1"/>
        </p:nvSpPr>
        <p:spPr>
          <a:xfrm>
            <a:off x="3108502" y="6372000"/>
            <a:ext cx="780087" cy="216000"/>
          </a:xfrm>
          <a:prstGeom prst="rect">
            <a:avLst/>
          </a:prstGeom>
          <a:solidFill>
            <a:schemeClr val="tx2"/>
          </a:solidFill>
        </p:spPr>
        <p:txBody>
          <a:bodyPr wrap="square" lIns="0" tIns="0" rIns="0" bIns="0" rtlCol="0" anchor="ctr">
            <a:noAutofit/>
          </a:bodyPr>
          <a:lstStyle/>
          <a:p>
            <a:r>
              <a:rPr lang="en-AU" sz="900" dirty="0">
                <a:solidFill>
                  <a:schemeClr val="bg2"/>
                </a:solidFill>
              </a:rPr>
              <a:t>©VicHealth </a:t>
            </a:r>
          </a:p>
        </p:txBody>
      </p:sp>
      <p:sp>
        <p:nvSpPr>
          <p:cNvPr id="4" name="Footer Placeholder 3"/>
          <p:cNvSpPr>
            <a:spLocks noGrp="1"/>
          </p:cNvSpPr>
          <p:nvPr>
            <p:ph type="ftr" sz="quarter" idx="11"/>
          </p:nvPr>
        </p:nvSpPr>
        <p:spPr/>
        <p:txBody>
          <a:bodyPr/>
          <a:lstStyle>
            <a:lvl1pPr>
              <a:defRPr>
                <a:solidFill>
                  <a:schemeClr val="bg2"/>
                </a:solidFill>
              </a:defRPr>
            </a:lvl1pPr>
          </a:lstStyle>
          <a:p>
            <a:r>
              <a:rPr lang="en-AU"/>
              <a:t>Presentation Name</a:t>
            </a:r>
            <a:endParaRPr lang="en-AU"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CE1B70CE-F4BC-4B6F-A663-B479B5E51611}" type="slidenum">
              <a:rPr lang="en-AU" smtClean="0"/>
              <a:pPr/>
              <a:t>‹#›</a:t>
            </a:fld>
            <a:endParaRPr lang="en-AU" dirty="0"/>
          </a:p>
        </p:txBody>
      </p:sp>
    </p:spTree>
    <p:extLst>
      <p:ext uri="{BB962C8B-B14F-4D97-AF65-F5344CB8AC3E}">
        <p14:creationId xmlns:p14="http://schemas.microsoft.com/office/powerpoint/2010/main" val="752769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4" name="Footer Placeholder 13"/>
          <p:cNvSpPr>
            <a:spLocks noGrp="1"/>
          </p:cNvSpPr>
          <p:nvPr>
            <p:ph type="ftr" sz="quarter" idx="11"/>
          </p:nvPr>
        </p:nvSpPr>
        <p:spPr/>
        <p:txBody>
          <a:bodyPr/>
          <a:lstStyle/>
          <a:p>
            <a:r>
              <a:rPr lang="en-AU" noProof="0"/>
              <a:t>Presentation Name</a:t>
            </a:r>
            <a:endParaRPr lang="en-AU" noProof="0" dirty="0"/>
          </a:p>
        </p:txBody>
      </p:sp>
      <p:sp>
        <p:nvSpPr>
          <p:cNvPr id="15" name="Slide Number Placeholder 14"/>
          <p:cNvSpPr>
            <a:spLocks noGrp="1"/>
          </p:cNvSpPr>
          <p:nvPr>
            <p:ph type="sldNum" sz="quarter" idx="12"/>
          </p:nvPr>
        </p:nvSpPr>
        <p:spPr/>
        <p:txBody>
          <a:bodyPr/>
          <a:lstStyle/>
          <a:p>
            <a:fld id="{CE1B70CE-F4BC-4B6F-A663-B479B5E51611}" type="slidenum">
              <a:rPr lang="en-AU" noProof="0" smtClean="0"/>
              <a:pPr/>
              <a:t>‹#›</a:t>
            </a:fld>
            <a:endParaRPr lang="en-AU" noProof="0" dirty="0"/>
          </a:p>
        </p:txBody>
      </p:sp>
      <p:sp>
        <p:nvSpPr>
          <p:cNvPr id="5" name="Text Placeholder 4"/>
          <p:cNvSpPr>
            <a:spLocks noGrp="1"/>
          </p:cNvSpPr>
          <p:nvPr>
            <p:ph type="body" sz="quarter" idx="13" hasCustomPrompt="1"/>
          </p:nvPr>
        </p:nvSpPr>
        <p:spPr>
          <a:xfrm>
            <a:off x="3215680" y="290718"/>
            <a:ext cx="8128181" cy="1458570"/>
          </a:xfrm>
        </p:spPr>
        <p:txBody>
          <a:bodyPr/>
          <a:lstStyle>
            <a:lvl1pPr marL="0">
              <a:lnSpc>
                <a:spcPct val="75000"/>
              </a:lnSpc>
              <a:defRPr sz="3200">
                <a:solidFill>
                  <a:schemeClr val="tx2"/>
                </a:solidFill>
              </a:defRPr>
            </a:lvl1pPr>
            <a:lvl2pPr marL="0">
              <a:lnSpc>
                <a:spcPct val="80000"/>
              </a:lnSpc>
              <a:spcBef>
                <a:spcPts val="0"/>
              </a:spcBef>
              <a:spcAft>
                <a:spcPts val="0"/>
              </a:spcAft>
              <a:defRPr sz="2100">
                <a:solidFill>
                  <a:schemeClr val="tx2"/>
                </a:solidFill>
              </a:defRPr>
            </a:lvl2pPr>
            <a:lvl3pPr marL="0" indent="0">
              <a:lnSpc>
                <a:spcPct val="80000"/>
              </a:lnSpc>
              <a:spcBef>
                <a:spcPts val="0"/>
              </a:spcBef>
              <a:spcAft>
                <a:spcPts val="0"/>
              </a:spcAft>
              <a:buNone/>
              <a:defRPr sz="2100">
                <a:solidFill>
                  <a:schemeClr val="tx2"/>
                </a:solidFill>
              </a:defRPr>
            </a:lvl3pPr>
            <a:lvl4pPr marL="0" indent="0">
              <a:lnSpc>
                <a:spcPct val="80000"/>
              </a:lnSpc>
              <a:spcBef>
                <a:spcPts val="0"/>
              </a:spcBef>
              <a:spcAft>
                <a:spcPts val="0"/>
              </a:spcAft>
              <a:buNone/>
              <a:defRPr sz="2100">
                <a:solidFill>
                  <a:schemeClr val="tx2"/>
                </a:solidFill>
              </a:defRPr>
            </a:lvl4pPr>
            <a:lvl5pPr marL="0" indent="0">
              <a:lnSpc>
                <a:spcPct val="80000"/>
              </a:lnSpc>
              <a:spcBef>
                <a:spcPts val="0"/>
              </a:spcBef>
              <a:spcAft>
                <a:spcPts val="0"/>
              </a:spcAft>
              <a:buNone/>
              <a:defRPr sz="2100">
                <a:solidFill>
                  <a:schemeClr val="tx2"/>
                </a:solidFill>
              </a:defRPr>
            </a:lvl5pPr>
          </a:lstStyle>
          <a:p>
            <a:pPr lvl="0"/>
            <a:r>
              <a:rPr lang="en-US" dirty="0"/>
              <a:t>Click to edit Master text styles </a:t>
            </a:r>
          </a:p>
          <a:p>
            <a:pPr lvl="1"/>
            <a:r>
              <a:rPr lang="en-US" dirty="0"/>
              <a:t>Subheading</a:t>
            </a:r>
          </a:p>
        </p:txBody>
      </p:sp>
      <p:sp>
        <p:nvSpPr>
          <p:cNvPr id="8" name="Picture Placeholder 7"/>
          <p:cNvSpPr>
            <a:spLocks noGrp="1"/>
          </p:cNvSpPr>
          <p:nvPr>
            <p:ph type="pic" sz="quarter" idx="14" hasCustomPrompt="1"/>
          </p:nvPr>
        </p:nvSpPr>
        <p:spPr>
          <a:xfrm>
            <a:off x="240748" y="2138400"/>
            <a:ext cx="3748080" cy="2749286"/>
          </a:xfrm>
        </p:spPr>
        <p:txBody>
          <a:bodyPr anchor="ctr"/>
          <a:lstStyle>
            <a:lvl1pPr marL="0" algn="ctr">
              <a:defRPr sz="1400" b="0"/>
            </a:lvl1pPr>
          </a:lstStyle>
          <a:p>
            <a:r>
              <a:rPr lang="en-AU" dirty="0"/>
              <a:t>Click here to insert picture</a:t>
            </a:r>
          </a:p>
        </p:txBody>
      </p:sp>
      <p:sp>
        <p:nvSpPr>
          <p:cNvPr id="6" name="Text Placeholder 5"/>
          <p:cNvSpPr>
            <a:spLocks noGrp="1"/>
          </p:cNvSpPr>
          <p:nvPr>
            <p:ph type="body" sz="quarter" idx="15" hasCustomPrompt="1"/>
          </p:nvPr>
        </p:nvSpPr>
        <p:spPr>
          <a:xfrm>
            <a:off x="240000" y="5088051"/>
            <a:ext cx="3727840" cy="726214"/>
          </a:xfrm>
        </p:spPr>
        <p:txBody>
          <a:bodyPr/>
          <a:lstStyle>
            <a:lvl1pPr marL="0">
              <a:lnSpc>
                <a:spcPct val="90000"/>
              </a:lnSpc>
              <a:spcAft>
                <a:spcPts val="0"/>
              </a:spcAft>
              <a:defRPr sz="1300" b="0">
                <a:solidFill>
                  <a:schemeClr val="tx2"/>
                </a:solidFill>
              </a:defRPr>
            </a:lvl1pPr>
            <a:lvl2pPr>
              <a:lnSpc>
                <a:spcPct val="90000"/>
              </a:lnSpc>
              <a:spcBef>
                <a:spcPts val="0"/>
              </a:spcBef>
              <a:spcAft>
                <a:spcPts val="0"/>
              </a:spcAft>
              <a:defRPr sz="1300">
                <a:solidFill>
                  <a:schemeClr val="tx2"/>
                </a:solidFill>
              </a:defRPr>
            </a:lvl2pPr>
            <a:lvl3pPr>
              <a:lnSpc>
                <a:spcPct val="90000"/>
              </a:lnSpc>
              <a:spcBef>
                <a:spcPts val="0"/>
              </a:spcBef>
              <a:spcAft>
                <a:spcPts val="0"/>
              </a:spcAft>
              <a:defRPr sz="1300">
                <a:solidFill>
                  <a:schemeClr val="tx2"/>
                </a:solidFill>
              </a:defRPr>
            </a:lvl3pPr>
            <a:lvl4pPr>
              <a:lnSpc>
                <a:spcPct val="90000"/>
              </a:lnSpc>
              <a:spcBef>
                <a:spcPts val="0"/>
              </a:spcBef>
              <a:spcAft>
                <a:spcPts val="0"/>
              </a:spcAft>
              <a:defRPr sz="1300">
                <a:solidFill>
                  <a:schemeClr val="tx2"/>
                </a:solidFill>
              </a:defRPr>
            </a:lvl4pPr>
            <a:lvl5pPr>
              <a:lnSpc>
                <a:spcPct val="90000"/>
              </a:lnSpc>
              <a:spcBef>
                <a:spcPts val="0"/>
              </a:spcBef>
              <a:spcAft>
                <a:spcPts val="0"/>
              </a:spcAft>
              <a:defRPr sz="1300">
                <a:solidFill>
                  <a:schemeClr val="tx2"/>
                </a:solidFill>
              </a:defRPr>
            </a:lvl5pPr>
          </a:lstStyle>
          <a:p>
            <a:pPr lvl="0"/>
            <a:r>
              <a:rPr lang="en-US" dirty="0"/>
              <a:t>Click to edit Master text styles </a:t>
            </a:r>
          </a:p>
        </p:txBody>
      </p:sp>
      <p:sp>
        <p:nvSpPr>
          <p:cNvPr id="9" name="Picture Placeholder 7"/>
          <p:cNvSpPr>
            <a:spLocks noGrp="1"/>
          </p:cNvSpPr>
          <p:nvPr>
            <p:ph type="pic" sz="quarter" idx="16" hasCustomPrompt="1"/>
          </p:nvPr>
        </p:nvSpPr>
        <p:spPr>
          <a:xfrm>
            <a:off x="4218491" y="2138400"/>
            <a:ext cx="3748080" cy="2749286"/>
          </a:xfrm>
        </p:spPr>
        <p:txBody>
          <a:bodyPr anchor="ctr"/>
          <a:lstStyle>
            <a:lvl1pPr marL="0" algn="ctr">
              <a:defRPr sz="1400" b="0"/>
            </a:lvl1pPr>
          </a:lstStyle>
          <a:p>
            <a:r>
              <a:rPr lang="en-AU" dirty="0"/>
              <a:t>Click here to insert picture</a:t>
            </a:r>
          </a:p>
        </p:txBody>
      </p:sp>
      <p:sp>
        <p:nvSpPr>
          <p:cNvPr id="10" name="Picture Placeholder 7"/>
          <p:cNvSpPr>
            <a:spLocks noGrp="1"/>
          </p:cNvSpPr>
          <p:nvPr>
            <p:ph type="pic" sz="quarter" idx="17" hasCustomPrompt="1"/>
          </p:nvPr>
        </p:nvSpPr>
        <p:spPr>
          <a:xfrm>
            <a:off x="8196233" y="2138400"/>
            <a:ext cx="3748080" cy="2749286"/>
          </a:xfrm>
        </p:spPr>
        <p:txBody>
          <a:bodyPr anchor="ctr"/>
          <a:lstStyle>
            <a:lvl1pPr marL="0" algn="ctr">
              <a:defRPr sz="1400" b="0"/>
            </a:lvl1pPr>
          </a:lstStyle>
          <a:p>
            <a:r>
              <a:rPr lang="en-AU" dirty="0"/>
              <a:t>Click here to insert picture</a:t>
            </a:r>
          </a:p>
        </p:txBody>
      </p:sp>
      <p:sp>
        <p:nvSpPr>
          <p:cNvPr id="11" name="Text Placeholder 5"/>
          <p:cNvSpPr>
            <a:spLocks noGrp="1"/>
          </p:cNvSpPr>
          <p:nvPr>
            <p:ph type="body" sz="quarter" idx="18" hasCustomPrompt="1"/>
          </p:nvPr>
        </p:nvSpPr>
        <p:spPr>
          <a:xfrm>
            <a:off x="4218491" y="5088051"/>
            <a:ext cx="3727840" cy="726214"/>
          </a:xfrm>
        </p:spPr>
        <p:txBody>
          <a:bodyPr/>
          <a:lstStyle>
            <a:lvl1pPr marL="0">
              <a:lnSpc>
                <a:spcPct val="90000"/>
              </a:lnSpc>
              <a:spcAft>
                <a:spcPts val="0"/>
              </a:spcAft>
              <a:defRPr sz="1300" b="0">
                <a:solidFill>
                  <a:schemeClr val="tx2"/>
                </a:solidFill>
              </a:defRPr>
            </a:lvl1pPr>
            <a:lvl2pPr>
              <a:lnSpc>
                <a:spcPct val="90000"/>
              </a:lnSpc>
              <a:spcBef>
                <a:spcPts val="0"/>
              </a:spcBef>
              <a:spcAft>
                <a:spcPts val="0"/>
              </a:spcAft>
              <a:defRPr sz="1300">
                <a:solidFill>
                  <a:schemeClr val="tx2"/>
                </a:solidFill>
              </a:defRPr>
            </a:lvl2pPr>
            <a:lvl3pPr>
              <a:lnSpc>
                <a:spcPct val="90000"/>
              </a:lnSpc>
              <a:spcBef>
                <a:spcPts val="0"/>
              </a:spcBef>
              <a:spcAft>
                <a:spcPts val="0"/>
              </a:spcAft>
              <a:defRPr sz="1300">
                <a:solidFill>
                  <a:schemeClr val="tx2"/>
                </a:solidFill>
              </a:defRPr>
            </a:lvl3pPr>
            <a:lvl4pPr>
              <a:lnSpc>
                <a:spcPct val="90000"/>
              </a:lnSpc>
              <a:spcBef>
                <a:spcPts val="0"/>
              </a:spcBef>
              <a:spcAft>
                <a:spcPts val="0"/>
              </a:spcAft>
              <a:defRPr sz="1300">
                <a:solidFill>
                  <a:schemeClr val="tx2"/>
                </a:solidFill>
              </a:defRPr>
            </a:lvl4pPr>
            <a:lvl5pPr>
              <a:lnSpc>
                <a:spcPct val="90000"/>
              </a:lnSpc>
              <a:spcBef>
                <a:spcPts val="0"/>
              </a:spcBef>
              <a:spcAft>
                <a:spcPts val="0"/>
              </a:spcAft>
              <a:defRPr sz="1300">
                <a:solidFill>
                  <a:schemeClr val="tx2"/>
                </a:solidFill>
              </a:defRPr>
            </a:lvl5pPr>
          </a:lstStyle>
          <a:p>
            <a:pPr lvl="0"/>
            <a:r>
              <a:rPr lang="en-US" dirty="0"/>
              <a:t>Click to edit Master text styles </a:t>
            </a:r>
          </a:p>
        </p:txBody>
      </p:sp>
      <p:sp>
        <p:nvSpPr>
          <p:cNvPr id="12" name="Text Placeholder 5"/>
          <p:cNvSpPr>
            <a:spLocks noGrp="1"/>
          </p:cNvSpPr>
          <p:nvPr>
            <p:ph type="body" sz="quarter" idx="19" hasCustomPrompt="1"/>
          </p:nvPr>
        </p:nvSpPr>
        <p:spPr>
          <a:xfrm>
            <a:off x="8198400" y="5086800"/>
            <a:ext cx="3727840" cy="726214"/>
          </a:xfrm>
        </p:spPr>
        <p:txBody>
          <a:bodyPr/>
          <a:lstStyle>
            <a:lvl1pPr marL="0">
              <a:lnSpc>
                <a:spcPct val="90000"/>
              </a:lnSpc>
              <a:spcAft>
                <a:spcPts val="0"/>
              </a:spcAft>
              <a:defRPr sz="1300" b="0">
                <a:solidFill>
                  <a:schemeClr val="tx2"/>
                </a:solidFill>
              </a:defRPr>
            </a:lvl1pPr>
            <a:lvl2pPr>
              <a:lnSpc>
                <a:spcPct val="90000"/>
              </a:lnSpc>
              <a:spcBef>
                <a:spcPts val="0"/>
              </a:spcBef>
              <a:spcAft>
                <a:spcPts val="0"/>
              </a:spcAft>
              <a:defRPr sz="1300">
                <a:solidFill>
                  <a:schemeClr val="tx2"/>
                </a:solidFill>
              </a:defRPr>
            </a:lvl2pPr>
            <a:lvl3pPr>
              <a:lnSpc>
                <a:spcPct val="90000"/>
              </a:lnSpc>
              <a:spcBef>
                <a:spcPts val="0"/>
              </a:spcBef>
              <a:spcAft>
                <a:spcPts val="0"/>
              </a:spcAft>
              <a:defRPr sz="1300">
                <a:solidFill>
                  <a:schemeClr val="tx2"/>
                </a:solidFill>
              </a:defRPr>
            </a:lvl3pPr>
            <a:lvl4pPr>
              <a:lnSpc>
                <a:spcPct val="90000"/>
              </a:lnSpc>
              <a:spcBef>
                <a:spcPts val="0"/>
              </a:spcBef>
              <a:spcAft>
                <a:spcPts val="0"/>
              </a:spcAft>
              <a:defRPr sz="1300">
                <a:solidFill>
                  <a:schemeClr val="tx2"/>
                </a:solidFill>
              </a:defRPr>
            </a:lvl4pPr>
            <a:lvl5pPr>
              <a:lnSpc>
                <a:spcPct val="90000"/>
              </a:lnSpc>
              <a:spcBef>
                <a:spcPts val="0"/>
              </a:spcBef>
              <a:spcAft>
                <a:spcPts val="0"/>
              </a:spcAft>
              <a:defRPr sz="1300">
                <a:solidFill>
                  <a:schemeClr val="tx2"/>
                </a:solidFill>
              </a:defRPr>
            </a:lvl5pPr>
          </a:lstStyle>
          <a:p>
            <a:pPr lvl="0"/>
            <a:r>
              <a:rPr lang="en-US" dirty="0"/>
              <a:t>Click to edit Master text styles </a:t>
            </a:r>
          </a:p>
        </p:txBody>
      </p:sp>
    </p:spTree>
    <p:extLst>
      <p:ext uri="{BB962C8B-B14F-4D97-AF65-F5344CB8AC3E}">
        <p14:creationId xmlns:p14="http://schemas.microsoft.com/office/powerpoint/2010/main" val="4281320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video ">
    <p:bg>
      <p:bgPr>
        <a:solidFill>
          <a:schemeClr val="tx1"/>
        </a:solidFill>
        <a:effectLst/>
      </p:bgPr>
    </p:bg>
    <p:spTree>
      <p:nvGrpSpPr>
        <p:cNvPr id="1" name=""/>
        <p:cNvGrpSpPr/>
        <p:nvPr/>
      </p:nvGrpSpPr>
      <p:grpSpPr>
        <a:xfrm>
          <a:off x="0" y="0"/>
          <a:ext cx="0" cy="0"/>
          <a:chOff x="0" y="0"/>
          <a:chExt cx="0" cy="0"/>
        </a:xfrm>
      </p:grpSpPr>
      <p:sp>
        <p:nvSpPr>
          <p:cNvPr id="14" name="Footer Placeholder 13"/>
          <p:cNvSpPr>
            <a:spLocks noGrp="1"/>
          </p:cNvSpPr>
          <p:nvPr>
            <p:ph type="ftr" sz="quarter" idx="11"/>
          </p:nvPr>
        </p:nvSpPr>
        <p:spPr/>
        <p:txBody>
          <a:bodyPr/>
          <a:lstStyle>
            <a:lvl1pPr>
              <a:defRPr>
                <a:solidFill>
                  <a:schemeClr val="bg2"/>
                </a:solidFill>
              </a:defRPr>
            </a:lvl1pPr>
          </a:lstStyle>
          <a:p>
            <a:r>
              <a:rPr lang="en-AU" dirty="0"/>
              <a:t>Presentation Name</a:t>
            </a:r>
          </a:p>
        </p:txBody>
      </p:sp>
      <p:sp>
        <p:nvSpPr>
          <p:cNvPr id="15" name="Slide Number Placeholder 14"/>
          <p:cNvSpPr>
            <a:spLocks noGrp="1"/>
          </p:cNvSpPr>
          <p:nvPr>
            <p:ph type="sldNum" sz="quarter" idx="12"/>
          </p:nvPr>
        </p:nvSpPr>
        <p:spPr/>
        <p:txBody>
          <a:bodyPr/>
          <a:lstStyle>
            <a:lvl1pPr>
              <a:defRPr>
                <a:solidFill>
                  <a:schemeClr val="bg2"/>
                </a:solidFill>
              </a:defRPr>
            </a:lvl1pPr>
          </a:lstStyle>
          <a:p>
            <a:fld id="{CE1B70CE-F4BC-4B6F-A663-B479B5E51611}" type="slidenum">
              <a:rPr lang="en-AU" smtClean="0"/>
              <a:pPr/>
              <a:t>‹#›</a:t>
            </a:fld>
            <a:endParaRPr lang="en-AU" dirty="0"/>
          </a:p>
        </p:txBody>
      </p:sp>
      <p:sp>
        <p:nvSpPr>
          <p:cNvPr id="5" name="Text Placeholder 4"/>
          <p:cNvSpPr>
            <a:spLocks noGrp="1"/>
          </p:cNvSpPr>
          <p:nvPr>
            <p:ph type="body" sz="quarter" idx="13" hasCustomPrompt="1"/>
          </p:nvPr>
        </p:nvSpPr>
        <p:spPr>
          <a:xfrm>
            <a:off x="3215680" y="290718"/>
            <a:ext cx="8128181" cy="1458570"/>
          </a:xfrm>
        </p:spPr>
        <p:txBody>
          <a:bodyPr/>
          <a:lstStyle>
            <a:lvl1pPr marL="0">
              <a:lnSpc>
                <a:spcPct val="75000"/>
              </a:lnSpc>
              <a:defRPr sz="3200">
                <a:solidFill>
                  <a:schemeClr val="bg2"/>
                </a:solidFill>
              </a:defRPr>
            </a:lvl1pPr>
            <a:lvl2pPr marL="0">
              <a:lnSpc>
                <a:spcPct val="80000"/>
              </a:lnSpc>
              <a:spcBef>
                <a:spcPts val="0"/>
              </a:spcBef>
              <a:spcAft>
                <a:spcPts val="0"/>
              </a:spcAft>
              <a:defRPr sz="2100">
                <a:solidFill>
                  <a:schemeClr val="bg2"/>
                </a:solidFill>
              </a:defRPr>
            </a:lvl2pPr>
            <a:lvl3pPr marL="0" indent="0">
              <a:lnSpc>
                <a:spcPct val="80000"/>
              </a:lnSpc>
              <a:spcBef>
                <a:spcPts val="0"/>
              </a:spcBef>
              <a:spcAft>
                <a:spcPts val="0"/>
              </a:spcAft>
              <a:buNone/>
              <a:defRPr sz="2100">
                <a:solidFill>
                  <a:schemeClr val="tx2"/>
                </a:solidFill>
              </a:defRPr>
            </a:lvl3pPr>
            <a:lvl4pPr marL="0" indent="0">
              <a:lnSpc>
                <a:spcPct val="80000"/>
              </a:lnSpc>
              <a:spcBef>
                <a:spcPts val="0"/>
              </a:spcBef>
              <a:spcAft>
                <a:spcPts val="0"/>
              </a:spcAft>
              <a:buNone/>
              <a:defRPr sz="2100">
                <a:solidFill>
                  <a:schemeClr val="tx2"/>
                </a:solidFill>
              </a:defRPr>
            </a:lvl4pPr>
            <a:lvl5pPr marL="0" indent="0">
              <a:lnSpc>
                <a:spcPct val="80000"/>
              </a:lnSpc>
              <a:spcBef>
                <a:spcPts val="0"/>
              </a:spcBef>
              <a:spcAft>
                <a:spcPts val="0"/>
              </a:spcAft>
              <a:buNone/>
              <a:defRPr sz="2100">
                <a:solidFill>
                  <a:schemeClr val="tx2"/>
                </a:solidFill>
              </a:defRPr>
            </a:lvl5pPr>
          </a:lstStyle>
          <a:p>
            <a:pPr lvl="0"/>
            <a:r>
              <a:rPr lang="en-US" dirty="0"/>
              <a:t>Click to edit Master text styles </a:t>
            </a:r>
          </a:p>
          <a:p>
            <a:pPr lvl="1"/>
            <a:r>
              <a:rPr lang="en-US" dirty="0"/>
              <a:t>Subheading</a:t>
            </a:r>
          </a:p>
        </p:txBody>
      </p:sp>
      <p:sp>
        <p:nvSpPr>
          <p:cNvPr id="17" name="TextBox 16"/>
          <p:cNvSpPr txBox="1"/>
          <p:nvPr userDrawn="1"/>
        </p:nvSpPr>
        <p:spPr>
          <a:xfrm>
            <a:off x="3108502" y="6372000"/>
            <a:ext cx="780087" cy="216000"/>
          </a:xfrm>
          <a:prstGeom prst="rect">
            <a:avLst/>
          </a:prstGeom>
          <a:solidFill>
            <a:schemeClr val="tx1"/>
          </a:solidFill>
        </p:spPr>
        <p:txBody>
          <a:bodyPr wrap="square" lIns="0" tIns="0" rIns="0" bIns="0" rtlCol="0" anchor="ctr">
            <a:noAutofit/>
          </a:bodyPr>
          <a:lstStyle/>
          <a:p>
            <a:r>
              <a:rPr lang="en-AU" sz="900" dirty="0">
                <a:solidFill>
                  <a:schemeClr val="bg2"/>
                </a:solidFill>
                <a:latin typeface="+mj-lt"/>
              </a:rPr>
              <a:t>©VicHealth </a:t>
            </a:r>
          </a:p>
        </p:txBody>
      </p:sp>
      <p:cxnSp>
        <p:nvCxnSpPr>
          <p:cNvPr id="18" name="Straight Connector 17"/>
          <p:cNvCxnSpPr/>
          <p:nvPr userDrawn="1"/>
        </p:nvCxnSpPr>
        <p:spPr>
          <a:xfrm>
            <a:off x="2987265" y="1"/>
            <a:ext cx="0" cy="92392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2985600" y="6431757"/>
            <a:ext cx="0" cy="42609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Media Placeholder 2"/>
          <p:cNvSpPr>
            <a:spLocks noGrp="1"/>
          </p:cNvSpPr>
          <p:nvPr>
            <p:ph type="media" sz="quarter" idx="14" hasCustomPrompt="1"/>
          </p:nvPr>
        </p:nvSpPr>
        <p:spPr>
          <a:xfrm>
            <a:off x="0" y="1854200"/>
            <a:ext cx="12192000" cy="4230688"/>
          </a:xfrm>
        </p:spPr>
        <p:txBody>
          <a:bodyPr anchor="ctr"/>
          <a:lstStyle>
            <a:lvl1pPr marL="0" algn="ctr">
              <a:defRPr b="0">
                <a:solidFill>
                  <a:schemeClr val="bg2"/>
                </a:solidFill>
              </a:defRPr>
            </a:lvl1pPr>
          </a:lstStyle>
          <a:p>
            <a:r>
              <a:rPr lang="en-AU" dirty="0"/>
              <a:t>Click here to insert video</a:t>
            </a:r>
          </a:p>
        </p:txBody>
      </p:sp>
    </p:spTree>
    <p:extLst>
      <p:ext uri="{BB962C8B-B14F-4D97-AF65-F5344CB8AC3E}">
        <p14:creationId xmlns:p14="http://schemas.microsoft.com/office/powerpoint/2010/main" val="3519348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Divider_green">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216001" y="1550936"/>
            <a:ext cx="7500833" cy="1755195"/>
          </a:xfrm>
        </p:spPr>
        <p:txBody>
          <a:bodyPr/>
          <a:lstStyle>
            <a:lvl1pPr marL="0" indent="0" algn="l">
              <a:lnSpc>
                <a:spcPct val="75000"/>
              </a:lnSpc>
              <a:buNone/>
              <a:defRPr sz="3800" baseline="0">
                <a:solidFill>
                  <a:schemeClr val="tx2"/>
                </a:solidFill>
              </a:defRPr>
            </a:lvl1pPr>
            <a:lvl2pPr marL="0" indent="0" algn="l">
              <a:lnSpc>
                <a:spcPct val="85000"/>
              </a:lnSpc>
              <a:buNone/>
              <a:defRPr sz="2200">
                <a:solidFill>
                  <a:schemeClr val="tx2"/>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AU" noProof="0" dirty="0"/>
              <a:t>Divider title</a:t>
            </a:r>
          </a:p>
          <a:p>
            <a:pPr lvl="1"/>
            <a:r>
              <a:rPr lang="en-AU" noProof="0" dirty="0"/>
              <a:t>Level 2 - subheading</a:t>
            </a:r>
          </a:p>
        </p:txBody>
      </p:sp>
      <p:cxnSp>
        <p:nvCxnSpPr>
          <p:cNvPr id="7" name="Straight Connector 6"/>
          <p:cNvCxnSpPr/>
          <p:nvPr userDrawn="1"/>
        </p:nvCxnSpPr>
        <p:spPr>
          <a:xfrm>
            <a:off x="2987265" y="1"/>
            <a:ext cx="0" cy="923925"/>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985600" y="6431757"/>
            <a:ext cx="0" cy="42609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032000" y="6146572"/>
            <a:ext cx="1728000" cy="414857"/>
          </a:xfrm>
          <a:prstGeom prst="rect">
            <a:avLst/>
          </a:prstGeom>
        </p:spPr>
      </p:pic>
      <p:sp>
        <p:nvSpPr>
          <p:cNvPr id="11" name="TextBox 10"/>
          <p:cNvSpPr txBox="1"/>
          <p:nvPr userDrawn="1"/>
        </p:nvSpPr>
        <p:spPr>
          <a:xfrm>
            <a:off x="3108502" y="6372000"/>
            <a:ext cx="780087" cy="216000"/>
          </a:xfrm>
          <a:prstGeom prst="rect">
            <a:avLst/>
          </a:prstGeom>
          <a:solidFill>
            <a:schemeClr val="accent1"/>
          </a:solidFill>
        </p:spPr>
        <p:txBody>
          <a:bodyPr wrap="square" lIns="0" tIns="0" rIns="0" bIns="0" rtlCol="0" anchor="ctr">
            <a:noAutofit/>
          </a:bodyPr>
          <a:lstStyle/>
          <a:p>
            <a:r>
              <a:rPr lang="en-AU" sz="900" dirty="0">
                <a:solidFill>
                  <a:schemeClr val="tx2"/>
                </a:solidFill>
              </a:rPr>
              <a:t>©VicHealth </a:t>
            </a:r>
          </a:p>
        </p:txBody>
      </p:sp>
      <p:sp>
        <p:nvSpPr>
          <p:cNvPr id="5" name="Footer Placeholder 4"/>
          <p:cNvSpPr>
            <a:spLocks noGrp="1"/>
          </p:cNvSpPr>
          <p:nvPr>
            <p:ph type="ftr" sz="quarter" idx="11"/>
          </p:nvPr>
        </p:nvSpPr>
        <p:spPr/>
        <p:txBody>
          <a:bodyPr/>
          <a:lstStyle/>
          <a:p>
            <a:r>
              <a:rPr lang="en-AU"/>
              <a:t>Presentation Name</a:t>
            </a:r>
          </a:p>
        </p:txBody>
      </p:sp>
      <p:sp>
        <p:nvSpPr>
          <p:cNvPr id="12" name="Slide Number Placeholder 11"/>
          <p:cNvSpPr>
            <a:spLocks noGrp="1"/>
          </p:cNvSpPr>
          <p:nvPr>
            <p:ph type="sldNum" sz="quarter" idx="12"/>
          </p:nvPr>
        </p:nvSpPr>
        <p:spPr/>
        <p:txBody>
          <a:bodyPr/>
          <a:lstStyle/>
          <a:p>
            <a:fld id="{CE1B70CE-F4BC-4B6F-A663-B479B5E51611}" type="slidenum">
              <a:rPr lang="en-AU" smtClean="0"/>
              <a:pPr/>
              <a:t>‹#›</a:t>
            </a:fld>
            <a:endParaRPr lang="en-AU" dirty="0"/>
          </a:p>
        </p:txBody>
      </p:sp>
    </p:spTree>
    <p:extLst>
      <p:ext uri="{BB962C8B-B14F-4D97-AF65-F5344CB8AC3E}">
        <p14:creationId xmlns:p14="http://schemas.microsoft.com/office/powerpoint/2010/main" val="2510354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Pullout_Dark green">
    <p:bg>
      <p:bgPr>
        <a:solidFill>
          <a:schemeClr val="accent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216001" y="1495333"/>
            <a:ext cx="8134171" cy="3508842"/>
          </a:xfrm>
        </p:spPr>
        <p:txBody>
          <a:bodyPr/>
          <a:lstStyle>
            <a:lvl1pPr marL="0" indent="0" algn="l">
              <a:lnSpc>
                <a:spcPct val="92000"/>
              </a:lnSpc>
              <a:spcBef>
                <a:spcPts val="0"/>
              </a:spcBef>
              <a:spcAft>
                <a:spcPts val="0"/>
              </a:spcAft>
              <a:buNone/>
              <a:defRPr sz="2800" b="1" i="1" baseline="0">
                <a:solidFill>
                  <a:schemeClr val="bg1"/>
                </a:solidFill>
              </a:defRPr>
            </a:lvl1pPr>
            <a:lvl2pPr marL="0" indent="0" algn="l">
              <a:lnSpc>
                <a:spcPct val="92000"/>
              </a:lnSpc>
              <a:spcBef>
                <a:spcPts val="0"/>
              </a:spcBef>
              <a:spcAft>
                <a:spcPts val="0"/>
              </a:spcAft>
              <a:buNone/>
              <a:defRPr sz="2800" b="1" i="1">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AU" noProof="0" dirty="0"/>
              <a:t>Pull-out quote</a:t>
            </a:r>
          </a:p>
          <a:p>
            <a:pPr lvl="1"/>
            <a:r>
              <a:rPr lang="en-AU" noProof="0" dirty="0"/>
              <a:t>Level 2 - subheading</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AU" dirty="0"/>
              <a:t>Presentation Name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CE1B70CE-F4BC-4B6F-A663-B479B5E51611}" type="slidenum">
              <a:rPr lang="en-AU" smtClean="0"/>
              <a:pPr/>
              <a:t>‹#›</a:t>
            </a:fld>
            <a:endParaRPr lang="en-AU" dirty="0"/>
          </a:p>
        </p:txBody>
      </p:sp>
      <p:pic>
        <p:nvPicPr>
          <p:cNvPr id="6" name="Picture 5"/>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032001" y="6148177"/>
            <a:ext cx="1728000" cy="411647"/>
          </a:xfrm>
          <a:prstGeom prst="rect">
            <a:avLst/>
          </a:prstGeom>
        </p:spPr>
      </p:pic>
      <p:sp>
        <p:nvSpPr>
          <p:cNvPr id="9" name="TextBox 8"/>
          <p:cNvSpPr txBox="1"/>
          <p:nvPr userDrawn="1"/>
        </p:nvSpPr>
        <p:spPr>
          <a:xfrm>
            <a:off x="3108502" y="6372000"/>
            <a:ext cx="780087" cy="216000"/>
          </a:xfrm>
          <a:prstGeom prst="rect">
            <a:avLst/>
          </a:prstGeom>
          <a:solidFill>
            <a:schemeClr val="accent2"/>
          </a:solidFill>
        </p:spPr>
        <p:txBody>
          <a:bodyPr wrap="square" lIns="0" tIns="0" rIns="0" bIns="0" rtlCol="0" anchor="ctr">
            <a:noAutofit/>
          </a:bodyPr>
          <a:lstStyle/>
          <a:p>
            <a:r>
              <a:rPr lang="en-AU" sz="900" dirty="0">
                <a:solidFill>
                  <a:schemeClr val="bg2"/>
                </a:solidFill>
              </a:rPr>
              <a:t>©VicHealth </a:t>
            </a:r>
          </a:p>
        </p:txBody>
      </p:sp>
      <p:cxnSp>
        <p:nvCxnSpPr>
          <p:cNvPr id="10" name="Straight Connector 9"/>
          <p:cNvCxnSpPr/>
          <p:nvPr userDrawn="1"/>
        </p:nvCxnSpPr>
        <p:spPr>
          <a:xfrm>
            <a:off x="2987265" y="1"/>
            <a:ext cx="0" cy="92392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985600" y="6431757"/>
            <a:ext cx="0" cy="42609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8393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EC8B0-B441-4F04-9C46-51D5C3F4B5C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3FA8BF2-194E-4682-93FD-C0451B7F9C8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8180F43-616D-4140-82BA-C562B1608449}"/>
              </a:ext>
            </a:extLst>
          </p:cNvPr>
          <p:cNvSpPr>
            <a:spLocks noGrp="1"/>
          </p:cNvSpPr>
          <p:nvPr>
            <p:ph type="dt" sz="half" idx="10"/>
          </p:nvPr>
        </p:nvSpPr>
        <p:spPr/>
        <p:txBody>
          <a:bodyPr/>
          <a:lstStyle/>
          <a:p>
            <a:fld id="{15E70E2F-D557-497F-9710-CF20509326B7}" type="datetimeFigureOut">
              <a:rPr lang="en-AU" smtClean="0"/>
              <a:t>17/12/2018</a:t>
            </a:fld>
            <a:endParaRPr lang="en-AU"/>
          </a:p>
        </p:txBody>
      </p:sp>
      <p:sp>
        <p:nvSpPr>
          <p:cNvPr id="5" name="Footer Placeholder 4">
            <a:extLst>
              <a:ext uri="{FF2B5EF4-FFF2-40B4-BE49-F238E27FC236}">
                <a16:creationId xmlns:a16="http://schemas.microsoft.com/office/drawing/2014/main" id="{1BDFE4D5-8EF5-4DD0-8FBB-7C9203C410D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4C53E4E-5DB7-4EBB-A714-7FBA57549069}"/>
              </a:ext>
            </a:extLst>
          </p:cNvPr>
          <p:cNvSpPr>
            <a:spLocks noGrp="1"/>
          </p:cNvSpPr>
          <p:nvPr>
            <p:ph type="sldNum" sz="quarter" idx="12"/>
          </p:nvPr>
        </p:nvSpPr>
        <p:spPr/>
        <p:txBody>
          <a:bodyPr/>
          <a:lstStyle/>
          <a:p>
            <a:fld id="{3AAE347D-614A-4668-AFDD-F09C60ADCB0E}" type="slidenum">
              <a:rPr lang="en-AU" smtClean="0"/>
              <a:t>‹#›</a:t>
            </a:fld>
            <a:endParaRPr lang="en-AU"/>
          </a:p>
        </p:txBody>
      </p:sp>
    </p:spTree>
    <p:extLst>
      <p:ext uri="{BB962C8B-B14F-4D97-AF65-F5344CB8AC3E}">
        <p14:creationId xmlns:p14="http://schemas.microsoft.com/office/powerpoint/2010/main" val="3271708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927F-D1DC-4C22-A88B-4894056814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67135099-D2BA-4E8B-8AF3-69A271EF0A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CD5CEB7-E376-435A-A51B-ECEDF3D5544D}"/>
              </a:ext>
            </a:extLst>
          </p:cNvPr>
          <p:cNvSpPr>
            <a:spLocks noGrp="1"/>
          </p:cNvSpPr>
          <p:nvPr>
            <p:ph type="dt" sz="half" idx="10"/>
          </p:nvPr>
        </p:nvSpPr>
        <p:spPr/>
        <p:txBody>
          <a:bodyPr/>
          <a:lstStyle/>
          <a:p>
            <a:fld id="{15E70E2F-D557-497F-9710-CF20509326B7}" type="datetimeFigureOut">
              <a:rPr lang="en-AU" smtClean="0"/>
              <a:t>17/12/2018</a:t>
            </a:fld>
            <a:endParaRPr lang="en-AU"/>
          </a:p>
        </p:txBody>
      </p:sp>
      <p:sp>
        <p:nvSpPr>
          <p:cNvPr id="5" name="Footer Placeholder 4">
            <a:extLst>
              <a:ext uri="{FF2B5EF4-FFF2-40B4-BE49-F238E27FC236}">
                <a16:creationId xmlns:a16="http://schemas.microsoft.com/office/drawing/2014/main" id="{AC22CCD5-C365-47A4-93BF-CBC175FE651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BCB02C5-F6DE-41C2-AD52-E7E361EE49A2}"/>
              </a:ext>
            </a:extLst>
          </p:cNvPr>
          <p:cNvSpPr>
            <a:spLocks noGrp="1"/>
          </p:cNvSpPr>
          <p:nvPr>
            <p:ph type="sldNum" sz="quarter" idx="12"/>
          </p:nvPr>
        </p:nvSpPr>
        <p:spPr/>
        <p:txBody>
          <a:bodyPr/>
          <a:lstStyle/>
          <a:p>
            <a:fld id="{3AAE347D-614A-4668-AFDD-F09C60ADCB0E}" type="slidenum">
              <a:rPr lang="en-AU" smtClean="0"/>
              <a:t>‹#›</a:t>
            </a:fld>
            <a:endParaRPr lang="en-AU"/>
          </a:p>
        </p:txBody>
      </p:sp>
    </p:spTree>
    <p:extLst>
      <p:ext uri="{BB962C8B-B14F-4D97-AF65-F5344CB8AC3E}">
        <p14:creationId xmlns:p14="http://schemas.microsoft.com/office/powerpoint/2010/main" val="1887121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4A162-13DB-460F-9696-85027151A16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979876-9866-4F0A-B92F-58E00578992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D5A43F3-04CE-4B04-BA08-D11A6A2338A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0E991FE-BBA6-402D-BDD1-B1E868BA36B5}"/>
              </a:ext>
            </a:extLst>
          </p:cNvPr>
          <p:cNvSpPr>
            <a:spLocks noGrp="1"/>
          </p:cNvSpPr>
          <p:nvPr>
            <p:ph type="dt" sz="half" idx="10"/>
          </p:nvPr>
        </p:nvSpPr>
        <p:spPr/>
        <p:txBody>
          <a:bodyPr/>
          <a:lstStyle/>
          <a:p>
            <a:fld id="{15E70E2F-D557-497F-9710-CF20509326B7}" type="datetimeFigureOut">
              <a:rPr lang="en-AU" smtClean="0"/>
              <a:t>17/12/2018</a:t>
            </a:fld>
            <a:endParaRPr lang="en-AU"/>
          </a:p>
        </p:txBody>
      </p:sp>
      <p:sp>
        <p:nvSpPr>
          <p:cNvPr id="6" name="Footer Placeholder 5">
            <a:extLst>
              <a:ext uri="{FF2B5EF4-FFF2-40B4-BE49-F238E27FC236}">
                <a16:creationId xmlns:a16="http://schemas.microsoft.com/office/drawing/2014/main" id="{675CD004-386D-429F-B480-24440004332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0660D63-9636-4E3B-9DAF-9E0DDC492A18}"/>
              </a:ext>
            </a:extLst>
          </p:cNvPr>
          <p:cNvSpPr>
            <a:spLocks noGrp="1"/>
          </p:cNvSpPr>
          <p:nvPr>
            <p:ph type="sldNum" sz="quarter" idx="12"/>
          </p:nvPr>
        </p:nvSpPr>
        <p:spPr/>
        <p:txBody>
          <a:bodyPr/>
          <a:lstStyle/>
          <a:p>
            <a:fld id="{3AAE347D-614A-4668-AFDD-F09C60ADCB0E}" type="slidenum">
              <a:rPr lang="en-AU" smtClean="0"/>
              <a:t>‹#›</a:t>
            </a:fld>
            <a:endParaRPr lang="en-AU"/>
          </a:p>
        </p:txBody>
      </p:sp>
    </p:spTree>
    <p:extLst>
      <p:ext uri="{BB962C8B-B14F-4D97-AF65-F5344CB8AC3E}">
        <p14:creationId xmlns:p14="http://schemas.microsoft.com/office/powerpoint/2010/main" val="1840008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CF02D-F58A-45B0-8D92-9EDA54FB8929}"/>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3D54570-4FDE-48B5-9C82-4FDBB3D863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34690E9-E66E-4BC5-BD2C-1B48AF21FF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73920333-D28D-4608-8E06-DFD6684619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416ACFC-9F71-4418-ABEC-361E50154DA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79DA1876-DBB1-46F1-B274-F47E868BC251}"/>
              </a:ext>
            </a:extLst>
          </p:cNvPr>
          <p:cNvSpPr>
            <a:spLocks noGrp="1"/>
          </p:cNvSpPr>
          <p:nvPr>
            <p:ph type="dt" sz="half" idx="10"/>
          </p:nvPr>
        </p:nvSpPr>
        <p:spPr/>
        <p:txBody>
          <a:bodyPr/>
          <a:lstStyle/>
          <a:p>
            <a:fld id="{15E70E2F-D557-497F-9710-CF20509326B7}" type="datetimeFigureOut">
              <a:rPr lang="en-AU" smtClean="0"/>
              <a:t>17/12/2018</a:t>
            </a:fld>
            <a:endParaRPr lang="en-AU"/>
          </a:p>
        </p:txBody>
      </p:sp>
      <p:sp>
        <p:nvSpPr>
          <p:cNvPr id="8" name="Footer Placeholder 7">
            <a:extLst>
              <a:ext uri="{FF2B5EF4-FFF2-40B4-BE49-F238E27FC236}">
                <a16:creationId xmlns:a16="http://schemas.microsoft.com/office/drawing/2014/main" id="{8CCDAA58-9E91-422A-864F-A99EA664CF9B}"/>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EAF54184-D969-4EC6-A593-ACE705A568F2}"/>
              </a:ext>
            </a:extLst>
          </p:cNvPr>
          <p:cNvSpPr>
            <a:spLocks noGrp="1"/>
          </p:cNvSpPr>
          <p:nvPr>
            <p:ph type="sldNum" sz="quarter" idx="12"/>
          </p:nvPr>
        </p:nvSpPr>
        <p:spPr/>
        <p:txBody>
          <a:bodyPr/>
          <a:lstStyle/>
          <a:p>
            <a:fld id="{3AAE347D-614A-4668-AFDD-F09C60ADCB0E}" type="slidenum">
              <a:rPr lang="en-AU" smtClean="0"/>
              <a:t>‹#›</a:t>
            </a:fld>
            <a:endParaRPr lang="en-AU"/>
          </a:p>
        </p:txBody>
      </p:sp>
    </p:spTree>
    <p:extLst>
      <p:ext uri="{BB962C8B-B14F-4D97-AF65-F5344CB8AC3E}">
        <p14:creationId xmlns:p14="http://schemas.microsoft.com/office/powerpoint/2010/main" val="1887304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A68BA-BEC2-4706-BACB-2140F2778A4C}"/>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123B6CE-E4FB-439C-A042-4E82E1CB811B}"/>
              </a:ext>
            </a:extLst>
          </p:cNvPr>
          <p:cNvSpPr>
            <a:spLocks noGrp="1"/>
          </p:cNvSpPr>
          <p:nvPr>
            <p:ph type="dt" sz="half" idx="10"/>
          </p:nvPr>
        </p:nvSpPr>
        <p:spPr/>
        <p:txBody>
          <a:bodyPr/>
          <a:lstStyle/>
          <a:p>
            <a:fld id="{15E70E2F-D557-497F-9710-CF20509326B7}" type="datetimeFigureOut">
              <a:rPr lang="en-AU" smtClean="0"/>
              <a:t>17/12/2018</a:t>
            </a:fld>
            <a:endParaRPr lang="en-AU"/>
          </a:p>
        </p:txBody>
      </p:sp>
      <p:sp>
        <p:nvSpPr>
          <p:cNvPr id="4" name="Footer Placeholder 3">
            <a:extLst>
              <a:ext uri="{FF2B5EF4-FFF2-40B4-BE49-F238E27FC236}">
                <a16:creationId xmlns:a16="http://schemas.microsoft.com/office/drawing/2014/main" id="{D26E1362-5D2B-4719-B925-F79B82375C9D}"/>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32FF3333-1A6F-45A5-8AD5-E754233E8B47}"/>
              </a:ext>
            </a:extLst>
          </p:cNvPr>
          <p:cNvSpPr>
            <a:spLocks noGrp="1"/>
          </p:cNvSpPr>
          <p:nvPr>
            <p:ph type="sldNum" sz="quarter" idx="12"/>
          </p:nvPr>
        </p:nvSpPr>
        <p:spPr/>
        <p:txBody>
          <a:bodyPr/>
          <a:lstStyle/>
          <a:p>
            <a:fld id="{3AAE347D-614A-4668-AFDD-F09C60ADCB0E}" type="slidenum">
              <a:rPr lang="en-AU" smtClean="0"/>
              <a:t>‹#›</a:t>
            </a:fld>
            <a:endParaRPr lang="en-AU"/>
          </a:p>
        </p:txBody>
      </p:sp>
    </p:spTree>
    <p:extLst>
      <p:ext uri="{BB962C8B-B14F-4D97-AF65-F5344CB8AC3E}">
        <p14:creationId xmlns:p14="http://schemas.microsoft.com/office/powerpoint/2010/main" val="838439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94AA4E-BFDB-4B9F-B4B4-1C38E05BD863}"/>
              </a:ext>
            </a:extLst>
          </p:cNvPr>
          <p:cNvSpPr>
            <a:spLocks noGrp="1"/>
          </p:cNvSpPr>
          <p:nvPr>
            <p:ph type="dt" sz="half" idx="10"/>
          </p:nvPr>
        </p:nvSpPr>
        <p:spPr/>
        <p:txBody>
          <a:bodyPr/>
          <a:lstStyle/>
          <a:p>
            <a:fld id="{15E70E2F-D557-497F-9710-CF20509326B7}" type="datetimeFigureOut">
              <a:rPr lang="en-AU" smtClean="0"/>
              <a:t>17/12/2018</a:t>
            </a:fld>
            <a:endParaRPr lang="en-AU"/>
          </a:p>
        </p:txBody>
      </p:sp>
      <p:sp>
        <p:nvSpPr>
          <p:cNvPr id="3" name="Footer Placeholder 2">
            <a:extLst>
              <a:ext uri="{FF2B5EF4-FFF2-40B4-BE49-F238E27FC236}">
                <a16:creationId xmlns:a16="http://schemas.microsoft.com/office/drawing/2014/main" id="{2BAB5660-E877-42A5-B6C2-3546F6F65A40}"/>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85252BDD-010A-4EEF-B95B-7A8A90267885}"/>
              </a:ext>
            </a:extLst>
          </p:cNvPr>
          <p:cNvSpPr>
            <a:spLocks noGrp="1"/>
          </p:cNvSpPr>
          <p:nvPr>
            <p:ph type="sldNum" sz="quarter" idx="12"/>
          </p:nvPr>
        </p:nvSpPr>
        <p:spPr/>
        <p:txBody>
          <a:bodyPr/>
          <a:lstStyle/>
          <a:p>
            <a:fld id="{3AAE347D-614A-4668-AFDD-F09C60ADCB0E}" type="slidenum">
              <a:rPr lang="en-AU" smtClean="0"/>
              <a:t>‹#›</a:t>
            </a:fld>
            <a:endParaRPr lang="en-AU"/>
          </a:p>
        </p:txBody>
      </p:sp>
    </p:spTree>
    <p:extLst>
      <p:ext uri="{BB962C8B-B14F-4D97-AF65-F5344CB8AC3E}">
        <p14:creationId xmlns:p14="http://schemas.microsoft.com/office/powerpoint/2010/main" val="3408768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3C28B-6F5C-4C8C-9358-4ED7A09165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A9559E5-884C-4BD7-A6A2-B0125DCF2B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59F0E161-2FB9-4688-8BCB-3804361747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E27A4F-1663-4055-9958-78112899A889}"/>
              </a:ext>
            </a:extLst>
          </p:cNvPr>
          <p:cNvSpPr>
            <a:spLocks noGrp="1"/>
          </p:cNvSpPr>
          <p:nvPr>
            <p:ph type="dt" sz="half" idx="10"/>
          </p:nvPr>
        </p:nvSpPr>
        <p:spPr/>
        <p:txBody>
          <a:bodyPr/>
          <a:lstStyle/>
          <a:p>
            <a:fld id="{15E70E2F-D557-497F-9710-CF20509326B7}" type="datetimeFigureOut">
              <a:rPr lang="en-AU" smtClean="0"/>
              <a:t>17/12/2018</a:t>
            </a:fld>
            <a:endParaRPr lang="en-AU"/>
          </a:p>
        </p:txBody>
      </p:sp>
      <p:sp>
        <p:nvSpPr>
          <p:cNvPr id="6" name="Footer Placeholder 5">
            <a:extLst>
              <a:ext uri="{FF2B5EF4-FFF2-40B4-BE49-F238E27FC236}">
                <a16:creationId xmlns:a16="http://schemas.microsoft.com/office/drawing/2014/main" id="{8FB96FB4-5F52-41B1-BB08-245BC38F80A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D374A8B-32FA-4F36-98B1-8D3670E4D641}"/>
              </a:ext>
            </a:extLst>
          </p:cNvPr>
          <p:cNvSpPr>
            <a:spLocks noGrp="1"/>
          </p:cNvSpPr>
          <p:nvPr>
            <p:ph type="sldNum" sz="quarter" idx="12"/>
          </p:nvPr>
        </p:nvSpPr>
        <p:spPr/>
        <p:txBody>
          <a:bodyPr/>
          <a:lstStyle/>
          <a:p>
            <a:fld id="{3AAE347D-614A-4668-AFDD-F09C60ADCB0E}" type="slidenum">
              <a:rPr lang="en-AU" smtClean="0"/>
              <a:t>‹#›</a:t>
            </a:fld>
            <a:endParaRPr lang="en-AU"/>
          </a:p>
        </p:txBody>
      </p:sp>
    </p:spTree>
    <p:extLst>
      <p:ext uri="{BB962C8B-B14F-4D97-AF65-F5344CB8AC3E}">
        <p14:creationId xmlns:p14="http://schemas.microsoft.com/office/powerpoint/2010/main" val="1064597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1C619-EEC9-408F-991D-600163E6BB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7BA87D29-1F46-4B80-BD01-0095E4A16C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1DE1D8BD-76EB-4304-B8B5-0B65BD990E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0BF61A-D159-41B9-A124-B12D8AB9E893}"/>
              </a:ext>
            </a:extLst>
          </p:cNvPr>
          <p:cNvSpPr>
            <a:spLocks noGrp="1"/>
          </p:cNvSpPr>
          <p:nvPr>
            <p:ph type="dt" sz="half" idx="10"/>
          </p:nvPr>
        </p:nvSpPr>
        <p:spPr/>
        <p:txBody>
          <a:bodyPr/>
          <a:lstStyle/>
          <a:p>
            <a:fld id="{15E70E2F-D557-497F-9710-CF20509326B7}" type="datetimeFigureOut">
              <a:rPr lang="en-AU" smtClean="0"/>
              <a:t>17/12/2018</a:t>
            </a:fld>
            <a:endParaRPr lang="en-AU"/>
          </a:p>
        </p:txBody>
      </p:sp>
      <p:sp>
        <p:nvSpPr>
          <p:cNvPr id="6" name="Footer Placeholder 5">
            <a:extLst>
              <a:ext uri="{FF2B5EF4-FFF2-40B4-BE49-F238E27FC236}">
                <a16:creationId xmlns:a16="http://schemas.microsoft.com/office/drawing/2014/main" id="{794042E3-ABFE-402B-AB25-558073A112F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2721B1A-51C1-4504-912A-D2ED70ADD352}"/>
              </a:ext>
            </a:extLst>
          </p:cNvPr>
          <p:cNvSpPr>
            <a:spLocks noGrp="1"/>
          </p:cNvSpPr>
          <p:nvPr>
            <p:ph type="sldNum" sz="quarter" idx="12"/>
          </p:nvPr>
        </p:nvSpPr>
        <p:spPr/>
        <p:txBody>
          <a:bodyPr/>
          <a:lstStyle/>
          <a:p>
            <a:fld id="{3AAE347D-614A-4668-AFDD-F09C60ADCB0E}" type="slidenum">
              <a:rPr lang="en-AU" smtClean="0"/>
              <a:t>‹#›</a:t>
            </a:fld>
            <a:endParaRPr lang="en-AU"/>
          </a:p>
        </p:txBody>
      </p:sp>
    </p:spTree>
    <p:extLst>
      <p:ext uri="{BB962C8B-B14F-4D97-AF65-F5344CB8AC3E}">
        <p14:creationId xmlns:p14="http://schemas.microsoft.com/office/powerpoint/2010/main" val="3938301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635582-7C67-4C7D-A9F2-E35E502C19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DD2E3D5-E958-4C4F-A463-F687F0BEF0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B2B9A4B-70D6-47C7-9E64-3A6FB28AF4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E70E2F-D557-497F-9710-CF20509326B7}" type="datetimeFigureOut">
              <a:rPr lang="en-AU" smtClean="0"/>
              <a:t>17/12/2018</a:t>
            </a:fld>
            <a:endParaRPr lang="en-AU"/>
          </a:p>
        </p:txBody>
      </p:sp>
      <p:sp>
        <p:nvSpPr>
          <p:cNvPr id="5" name="Footer Placeholder 4">
            <a:extLst>
              <a:ext uri="{FF2B5EF4-FFF2-40B4-BE49-F238E27FC236}">
                <a16:creationId xmlns:a16="http://schemas.microsoft.com/office/drawing/2014/main" id="{B6543598-25EF-4B84-87A5-07C342C954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082A2BBC-B720-42C7-8EC0-50BC82C4E2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AE347D-614A-4668-AFDD-F09C60ADCB0E}" type="slidenum">
              <a:rPr lang="en-AU" smtClean="0"/>
              <a:t>‹#›</a:t>
            </a:fld>
            <a:endParaRPr lang="en-AU"/>
          </a:p>
        </p:txBody>
      </p:sp>
    </p:spTree>
    <p:extLst>
      <p:ext uri="{BB962C8B-B14F-4D97-AF65-F5344CB8AC3E}">
        <p14:creationId xmlns:p14="http://schemas.microsoft.com/office/powerpoint/2010/main" val="875998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video" Target="https://www.youtube.com/embed/xuX_gw-5UUQ" TargetMode="External"/><Relationship Id="rId5" Type="http://schemas.openxmlformats.org/officeDocument/2006/relationships/hyperlink" Target="https://www.tmiproject.org/lockerroomtalk/" TargetMode="Externa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Woman painting a mural on a wall">
            <a:extLst>
              <a:ext uri="{FF2B5EF4-FFF2-40B4-BE49-F238E27FC236}">
                <a16:creationId xmlns:a16="http://schemas.microsoft.com/office/drawing/2014/main" id="{F4AAC9B5-9DC3-4582-8216-504CABF416BA}"/>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t="5425" b="5425"/>
          <a:stretch>
            <a:fillRect/>
          </a:stretch>
        </p:blipFill>
        <p:spPr bwMode="auto">
          <a:xfrm>
            <a:off x="881444" y="1434860"/>
            <a:ext cx="9835907" cy="3836284"/>
          </a:xfrm>
          <a:prstGeom prst="rect">
            <a:avLst/>
          </a:prstGeom>
          <a:noFill/>
          <a:extLst>
            <a:ext uri="{909E8E84-426E-40DD-AFC4-6F175D3DCCD1}">
              <a14:hiddenFill xmlns:a14="http://schemas.microsoft.com/office/drawing/2010/main">
                <a:solidFill>
                  <a:srgbClr val="FFFFFF"/>
                </a:solidFill>
              </a14:hiddenFill>
            </a:ext>
          </a:extLst>
        </p:spPr>
      </p:pic>
      <p:sp>
        <p:nvSpPr>
          <p:cNvPr id="2" name="Subtitle 1"/>
          <p:cNvSpPr>
            <a:spLocks noGrp="1"/>
          </p:cNvSpPr>
          <p:nvPr>
            <p:ph type="subTitle" idx="1"/>
          </p:nvPr>
        </p:nvSpPr>
        <p:spPr>
          <a:xfrm>
            <a:off x="977901" y="5271144"/>
            <a:ext cx="10779244" cy="1899397"/>
          </a:xfrm>
        </p:spPr>
        <p:txBody>
          <a:bodyPr>
            <a:normAutofit/>
          </a:bodyPr>
          <a:lstStyle/>
          <a:p>
            <a:r>
              <a:rPr lang="en-AU" sz="5400" b="1" dirty="0">
                <a:solidFill>
                  <a:srgbClr val="00B050"/>
                </a:solidFill>
              </a:rPr>
              <a:t>Gender Equality through the Arts</a:t>
            </a:r>
          </a:p>
          <a:p>
            <a:pPr lvl="1"/>
            <a:r>
              <a:rPr lang="en-AU" dirty="0">
                <a:solidFill>
                  <a:srgbClr val="00B050"/>
                </a:solidFill>
              </a:rPr>
              <a:t>                </a:t>
            </a:r>
            <a:r>
              <a:rPr lang="en-AU" b="1" dirty="0">
                <a:solidFill>
                  <a:srgbClr val="00B050"/>
                </a:solidFill>
              </a:rPr>
              <a:t>Grants Information Session</a:t>
            </a:r>
          </a:p>
        </p:txBody>
      </p:sp>
      <p:sp>
        <p:nvSpPr>
          <p:cNvPr id="4" name="Date Placeholder 3"/>
          <p:cNvSpPr>
            <a:spLocks noGrp="1"/>
          </p:cNvSpPr>
          <p:nvPr>
            <p:ph type="dt" sz="half" idx="13"/>
          </p:nvPr>
        </p:nvSpPr>
        <p:spPr/>
        <p:txBody>
          <a:bodyPr/>
          <a:lstStyle/>
          <a:p>
            <a:r>
              <a:rPr lang="en-US" dirty="0"/>
              <a:t>13 December 2018</a:t>
            </a:r>
            <a:endParaRPr lang="en-AU" dirty="0"/>
          </a:p>
        </p:txBody>
      </p:sp>
    </p:spTree>
    <p:extLst>
      <p:ext uri="{BB962C8B-B14F-4D97-AF65-F5344CB8AC3E}">
        <p14:creationId xmlns:p14="http://schemas.microsoft.com/office/powerpoint/2010/main" val="1486094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033121" y="2629928"/>
            <a:ext cx="7500833" cy="1755195"/>
          </a:xfrm>
        </p:spPr>
        <p:txBody>
          <a:bodyPr>
            <a:normAutofit/>
          </a:bodyPr>
          <a:lstStyle/>
          <a:p>
            <a:r>
              <a:rPr lang="en-AU" sz="7200" dirty="0"/>
              <a:t>QUESTIONS?</a:t>
            </a:r>
          </a:p>
        </p:txBody>
      </p:sp>
      <p:sp>
        <p:nvSpPr>
          <p:cNvPr id="7" name="Slide Number Placeholder 6"/>
          <p:cNvSpPr>
            <a:spLocks noGrp="1"/>
          </p:cNvSpPr>
          <p:nvPr>
            <p:ph type="sldNum" sz="quarter" idx="12"/>
          </p:nvPr>
        </p:nvSpPr>
        <p:spPr/>
        <p:txBody>
          <a:bodyPr/>
          <a:lstStyle/>
          <a:p>
            <a:fld id="{CE1B70CE-F4BC-4B6F-A663-B479B5E51611}" type="slidenum">
              <a:rPr lang="en-AU" smtClean="0"/>
              <a:pPr/>
              <a:t>10</a:t>
            </a:fld>
            <a:endParaRPr lang="en-AU" dirty="0"/>
          </a:p>
        </p:txBody>
      </p:sp>
    </p:spTree>
    <p:extLst>
      <p:ext uri="{BB962C8B-B14F-4D97-AF65-F5344CB8AC3E}">
        <p14:creationId xmlns:p14="http://schemas.microsoft.com/office/powerpoint/2010/main" val="4071311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1B70CE-F4BC-4B6F-A663-B479B5E51611}" type="slidenum">
              <a:rPr lang="en-AU" noProof="0" smtClean="0"/>
              <a:pPr/>
              <a:t>2</a:t>
            </a:fld>
            <a:endParaRPr lang="en-AU" noProof="0" dirty="0"/>
          </a:p>
        </p:txBody>
      </p:sp>
      <p:sp>
        <p:nvSpPr>
          <p:cNvPr id="5" name="Text Placeholder 4"/>
          <p:cNvSpPr>
            <a:spLocks noGrp="1"/>
          </p:cNvSpPr>
          <p:nvPr>
            <p:ph type="body" sz="quarter" idx="13"/>
          </p:nvPr>
        </p:nvSpPr>
        <p:spPr/>
        <p:txBody>
          <a:bodyPr/>
          <a:lstStyle/>
          <a:p>
            <a:pPr indent="0">
              <a:buNone/>
            </a:pPr>
            <a:r>
              <a:rPr lang="en-AU" b="1" dirty="0"/>
              <a:t>Why Arts and Gender Equality makes sense for Health</a:t>
            </a:r>
          </a:p>
          <a:p>
            <a:pPr indent="0">
              <a:buNone/>
            </a:pPr>
            <a:endParaRPr lang="en-AU" dirty="0"/>
          </a:p>
        </p:txBody>
      </p:sp>
      <p:pic>
        <p:nvPicPr>
          <p:cNvPr id="2052" name="Picture 4"/>
          <p:cNvPicPr>
            <a:picLocks noGrp="1" noChangeAspect="1" noChangeArrowheads="1"/>
          </p:cNvPicPr>
          <p:nvPr>
            <p:ph type="pic" sz="quarter" idx="14"/>
          </p:nvPr>
        </p:nvPicPr>
        <p:blipFill rotWithShape="1">
          <a:blip r:embed="rId3" cstate="print">
            <a:extLst>
              <a:ext uri="{28A0092B-C50C-407E-A947-70E740481C1C}">
                <a14:useLocalDpi xmlns:a14="http://schemas.microsoft.com/office/drawing/2010/main" val="0"/>
              </a:ext>
            </a:extLst>
          </a:blip>
          <a:srcRect l="15901" r="15901"/>
          <a:stretch/>
        </p:blipFill>
        <p:spPr bwMode="auto">
          <a:xfrm>
            <a:off x="649704" y="2457715"/>
            <a:ext cx="2649695" cy="2143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Placeholder 11"/>
          <p:cNvSpPr>
            <a:spLocks noGrp="1"/>
          </p:cNvSpPr>
          <p:nvPr>
            <p:ph type="body" sz="quarter" idx="15"/>
          </p:nvPr>
        </p:nvSpPr>
        <p:spPr>
          <a:xfrm>
            <a:off x="649704" y="5088050"/>
            <a:ext cx="3485568" cy="1769950"/>
          </a:xfrm>
        </p:spPr>
        <p:txBody>
          <a:bodyPr>
            <a:normAutofit/>
          </a:bodyPr>
          <a:lstStyle/>
          <a:p>
            <a:pPr indent="0">
              <a:buNone/>
            </a:pPr>
            <a:r>
              <a:rPr lang="en-AU" sz="2800" dirty="0"/>
              <a:t>VicHealth’s Gender Equality, Health and Wellbeing strategy 2017-19. </a:t>
            </a:r>
          </a:p>
          <a:p>
            <a:endParaRPr lang="en-AU" dirty="0"/>
          </a:p>
        </p:txBody>
      </p:sp>
      <p:pic>
        <p:nvPicPr>
          <p:cNvPr id="2054" name="Picture 6"/>
          <p:cNvPicPr>
            <a:picLocks noGrp="1" noChangeAspect="1" noChangeArrowheads="1"/>
          </p:cNvPicPr>
          <p:nvPr>
            <p:ph type="pic" sz="quarter" idx="17"/>
          </p:nvPr>
        </p:nvPicPr>
        <p:blipFill rotWithShape="1">
          <a:blip r:embed="rId4" cstate="print">
            <a:extLst>
              <a:ext uri="{28A0092B-C50C-407E-A947-70E740481C1C}">
                <a14:useLocalDpi xmlns:a14="http://schemas.microsoft.com/office/drawing/2010/main" val="0"/>
              </a:ext>
            </a:extLst>
          </a:blip>
          <a:srcRect l="14692" t="2397" r="28748" b="13184"/>
          <a:stretch/>
        </p:blipFill>
        <p:spPr bwMode="auto">
          <a:xfrm>
            <a:off x="4578116" y="2457715"/>
            <a:ext cx="2720798" cy="2254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Placeholder 9"/>
          <p:cNvSpPr>
            <a:spLocks noGrp="1"/>
          </p:cNvSpPr>
          <p:nvPr>
            <p:ph type="body" sz="quarter" idx="18"/>
          </p:nvPr>
        </p:nvSpPr>
        <p:spPr>
          <a:xfrm>
            <a:off x="4578116" y="5086799"/>
            <a:ext cx="3397666" cy="1634676"/>
          </a:xfrm>
        </p:spPr>
        <p:txBody>
          <a:bodyPr>
            <a:normAutofit/>
          </a:bodyPr>
          <a:lstStyle/>
          <a:p>
            <a:pPr indent="0">
              <a:buNone/>
            </a:pPr>
            <a:r>
              <a:rPr lang="en-AU" sz="2800" dirty="0"/>
              <a:t>Safe </a:t>
            </a:r>
            <a:r>
              <a:rPr lang="en-AU" sz="2400" dirty="0"/>
              <a:t>and</a:t>
            </a:r>
            <a:r>
              <a:rPr lang="en-AU" sz="2800" dirty="0"/>
              <a:t> Strong           A Victorian Gender Equality Strategy </a:t>
            </a:r>
          </a:p>
          <a:p>
            <a:endParaRPr lang="en-AU" dirty="0"/>
          </a:p>
        </p:txBody>
      </p:sp>
      <p:sp>
        <p:nvSpPr>
          <p:cNvPr id="11" name="Text Placeholder 10"/>
          <p:cNvSpPr>
            <a:spLocks noGrp="1"/>
          </p:cNvSpPr>
          <p:nvPr>
            <p:ph type="body" sz="quarter" idx="19"/>
          </p:nvPr>
        </p:nvSpPr>
        <p:spPr>
          <a:xfrm>
            <a:off x="8461612" y="5086800"/>
            <a:ext cx="3064641" cy="1409534"/>
          </a:xfrm>
        </p:spPr>
        <p:txBody>
          <a:bodyPr>
            <a:normAutofit/>
          </a:bodyPr>
          <a:lstStyle/>
          <a:p>
            <a:pPr indent="0">
              <a:buNone/>
            </a:pPr>
            <a:r>
              <a:rPr lang="en-AU" sz="2800" dirty="0"/>
              <a:t>VicHealth’s Art’s Strategy </a:t>
            </a:r>
          </a:p>
          <a:p>
            <a:pPr indent="0">
              <a:buNone/>
            </a:pPr>
            <a:r>
              <a:rPr lang="en-AU" sz="2800" dirty="0"/>
              <a:t>2017-19 </a:t>
            </a:r>
          </a:p>
          <a:p>
            <a:endParaRPr lang="en-AU" dirty="0"/>
          </a:p>
        </p:txBody>
      </p:sp>
      <p:pic>
        <p:nvPicPr>
          <p:cNvPr id="4102" name="Picture 6" descr="Young people at festival">
            <a:extLst>
              <a:ext uri="{FF2B5EF4-FFF2-40B4-BE49-F238E27FC236}">
                <a16:creationId xmlns:a16="http://schemas.microsoft.com/office/drawing/2014/main" id="{E416172F-A5AF-4EB0-B382-6BCACBE906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3143" y="2457715"/>
            <a:ext cx="3058233" cy="2429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067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536192" y="1718754"/>
            <a:ext cx="9649388" cy="4948173"/>
          </a:xfrm>
        </p:spPr>
        <p:txBody>
          <a:bodyPr>
            <a:normAutofit lnSpcReduction="10000"/>
          </a:bodyPr>
          <a:lstStyle/>
          <a:p>
            <a:pPr marL="457200" indent="-457200">
              <a:buFont typeface="Arial" panose="020B0604020202020204" pitchFamily="34" charset="0"/>
              <a:buChar char="•"/>
            </a:pPr>
            <a:r>
              <a:rPr lang="en-AU" sz="3600" dirty="0"/>
              <a:t>challenging gender stereotypes and roles</a:t>
            </a:r>
          </a:p>
          <a:p>
            <a:r>
              <a:rPr lang="en-AU" sz="3600" dirty="0"/>
              <a:t> </a:t>
            </a:r>
          </a:p>
          <a:p>
            <a:pPr marL="571500" indent="-571500">
              <a:buFont typeface="Arial" panose="020B0604020202020204" pitchFamily="34" charset="0"/>
              <a:buChar char="•"/>
            </a:pPr>
            <a:r>
              <a:rPr lang="en-AU" sz="3600" dirty="0"/>
              <a:t>strengthening positive, equal and respectful relationships </a:t>
            </a:r>
          </a:p>
          <a:p>
            <a:pPr marL="571500" indent="-571500">
              <a:buFont typeface="Arial" panose="020B0604020202020204" pitchFamily="34" charset="0"/>
              <a:buChar char="•"/>
            </a:pPr>
            <a:endParaRPr lang="en-AU" sz="3600" dirty="0"/>
          </a:p>
          <a:p>
            <a:pPr marL="571500" indent="-571500">
              <a:buFont typeface="Arial" panose="020B0604020202020204" pitchFamily="34" charset="0"/>
              <a:buChar char="•"/>
            </a:pPr>
            <a:r>
              <a:rPr lang="en-AU" sz="3600" dirty="0"/>
              <a:t>promoting women’s independence and decision making </a:t>
            </a:r>
          </a:p>
          <a:p>
            <a:pPr marL="571500" indent="-571500">
              <a:buFont typeface="Arial" panose="020B0604020202020204" pitchFamily="34" charset="0"/>
              <a:buChar char="•"/>
            </a:pPr>
            <a:endParaRPr lang="en-AU" sz="3600" dirty="0"/>
          </a:p>
          <a:p>
            <a:pPr marL="571500" indent="-571500">
              <a:buFont typeface="Arial" panose="020B0604020202020204" pitchFamily="34" charset="0"/>
              <a:buChar char="•"/>
            </a:pPr>
            <a:r>
              <a:rPr lang="en-AU" sz="3600" dirty="0"/>
              <a:t>challenging the condoning of violence against women. </a:t>
            </a:r>
            <a:endParaRPr lang="en-AU" dirty="0"/>
          </a:p>
        </p:txBody>
      </p:sp>
      <p:sp>
        <p:nvSpPr>
          <p:cNvPr id="7" name="Slide Number Placeholder 6"/>
          <p:cNvSpPr>
            <a:spLocks noGrp="1"/>
          </p:cNvSpPr>
          <p:nvPr>
            <p:ph type="sldNum" sz="quarter" idx="12"/>
          </p:nvPr>
        </p:nvSpPr>
        <p:spPr/>
        <p:txBody>
          <a:bodyPr/>
          <a:lstStyle/>
          <a:p>
            <a:fld id="{CE1B70CE-F4BC-4B6F-A663-B479B5E51611}" type="slidenum">
              <a:rPr lang="en-AU" smtClean="0"/>
              <a:pPr/>
              <a:t>3</a:t>
            </a:fld>
            <a:endParaRPr lang="en-AU" dirty="0"/>
          </a:p>
        </p:txBody>
      </p:sp>
      <p:sp>
        <p:nvSpPr>
          <p:cNvPr id="4" name="TextBox 3">
            <a:extLst>
              <a:ext uri="{FF2B5EF4-FFF2-40B4-BE49-F238E27FC236}">
                <a16:creationId xmlns:a16="http://schemas.microsoft.com/office/drawing/2014/main" id="{0FF53ACB-071A-47F2-88FE-1AC8021E3BD3}"/>
              </a:ext>
            </a:extLst>
          </p:cNvPr>
          <p:cNvSpPr txBox="1"/>
          <p:nvPr/>
        </p:nvSpPr>
        <p:spPr>
          <a:xfrm>
            <a:off x="887104" y="84736"/>
            <a:ext cx="12460088" cy="1323439"/>
          </a:xfrm>
          <a:prstGeom prst="rect">
            <a:avLst/>
          </a:prstGeom>
          <a:noFill/>
        </p:spPr>
        <p:txBody>
          <a:bodyPr wrap="square" rtlCol="0">
            <a:spAutoFit/>
          </a:bodyPr>
          <a:lstStyle/>
          <a:p>
            <a:r>
              <a:rPr lang="en-AU" sz="4000" b="1" dirty="0">
                <a:solidFill>
                  <a:srgbClr val="002060"/>
                </a:solidFill>
              </a:rPr>
              <a:t>Changing the Story on the Gendered </a:t>
            </a:r>
          </a:p>
          <a:p>
            <a:r>
              <a:rPr lang="en-AU" sz="4000" b="1" dirty="0">
                <a:solidFill>
                  <a:srgbClr val="002060"/>
                </a:solidFill>
              </a:rPr>
              <a:t>drivers of violence against women</a:t>
            </a:r>
          </a:p>
        </p:txBody>
      </p:sp>
    </p:spTree>
    <p:extLst>
      <p:ext uri="{BB962C8B-B14F-4D97-AF65-F5344CB8AC3E}">
        <p14:creationId xmlns:p14="http://schemas.microsoft.com/office/powerpoint/2010/main" val="1676548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345583" y="1995436"/>
            <a:ext cx="7500833" cy="3478264"/>
          </a:xfrm>
        </p:spPr>
        <p:txBody>
          <a:bodyPr>
            <a:normAutofit/>
          </a:bodyPr>
          <a:lstStyle/>
          <a:p>
            <a:r>
              <a:rPr lang="en-AU" dirty="0"/>
              <a:t>Grants of up to $85,000 to Councils working with </a:t>
            </a:r>
          </a:p>
          <a:p>
            <a:r>
              <a:rPr lang="en-AU" dirty="0"/>
              <a:t>Arts, Cultural &amp; Creative organisations </a:t>
            </a:r>
          </a:p>
          <a:p>
            <a:r>
              <a:rPr lang="en-AU" dirty="0"/>
              <a:t>Public or Private sector </a:t>
            </a:r>
          </a:p>
          <a:p>
            <a:r>
              <a:rPr lang="en-AU" dirty="0"/>
              <a:t>with expertise, reach and/or funding.</a:t>
            </a:r>
          </a:p>
        </p:txBody>
      </p:sp>
      <p:sp>
        <p:nvSpPr>
          <p:cNvPr id="7" name="Slide Number Placeholder 6"/>
          <p:cNvSpPr>
            <a:spLocks noGrp="1"/>
          </p:cNvSpPr>
          <p:nvPr>
            <p:ph type="sldNum" sz="quarter" idx="12"/>
          </p:nvPr>
        </p:nvSpPr>
        <p:spPr/>
        <p:txBody>
          <a:bodyPr/>
          <a:lstStyle/>
          <a:p>
            <a:fld id="{CE1B70CE-F4BC-4B6F-A663-B479B5E51611}" type="slidenum">
              <a:rPr lang="en-AU" smtClean="0"/>
              <a:pPr/>
              <a:t>4</a:t>
            </a:fld>
            <a:endParaRPr lang="en-AU" dirty="0"/>
          </a:p>
        </p:txBody>
      </p:sp>
      <p:sp>
        <p:nvSpPr>
          <p:cNvPr id="4" name="TextBox 3">
            <a:extLst>
              <a:ext uri="{FF2B5EF4-FFF2-40B4-BE49-F238E27FC236}">
                <a16:creationId xmlns:a16="http://schemas.microsoft.com/office/drawing/2014/main" id="{E64BB163-56D8-4FE0-9371-2B4EFF2AF4BB}"/>
              </a:ext>
            </a:extLst>
          </p:cNvPr>
          <p:cNvSpPr txBox="1"/>
          <p:nvPr/>
        </p:nvSpPr>
        <p:spPr>
          <a:xfrm>
            <a:off x="3175000" y="533400"/>
            <a:ext cx="7962900" cy="769441"/>
          </a:xfrm>
          <a:prstGeom prst="rect">
            <a:avLst/>
          </a:prstGeom>
          <a:noFill/>
        </p:spPr>
        <p:txBody>
          <a:bodyPr wrap="square" rtlCol="0">
            <a:spAutoFit/>
          </a:bodyPr>
          <a:lstStyle/>
          <a:p>
            <a:r>
              <a:rPr lang="en-AU" sz="4400" b="1" dirty="0">
                <a:solidFill>
                  <a:srgbClr val="00B0F0"/>
                </a:solidFill>
              </a:rPr>
              <a:t>What’s on Offer</a:t>
            </a:r>
          </a:p>
        </p:txBody>
      </p:sp>
    </p:spTree>
    <p:extLst>
      <p:ext uri="{BB962C8B-B14F-4D97-AF65-F5344CB8AC3E}">
        <p14:creationId xmlns:p14="http://schemas.microsoft.com/office/powerpoint/2010/main" val="1799945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CB5C7-326E-4E9E-8E59-0AB4C102E8C4}"/>
              </a:ext>
            </a:extLst>
          </p:cNvPr>
          <p:cNvSpPr>
            <a:spLocks noGrp="1"/>
          </p:cNvSpPr>
          <p:nvPr>
            <p:ph type="ctrTitle"/>
          </p:nvPr>
        </p:nvSpPr>
        <p:spPr>
          <a:xfrm>
            <a:off x="346364" y="1842655"/>
            <a:ext cx="1965183" cy="2757054"/>
          </a:xfrm>
        </p:spPr>
        <p:txBody>
          <a:bodyPr>
            <a:normAutofit/>
          </a:bodyPr>
          <a:lstStyle/>
          <a:p>
            <a:r>
              <a:rPr lang="en-AU" dirty="0"/>
              <a:t>  </a:t>
            </a:r>
          </a:p>
        </p:txBody>
      </p:sp>
      <p:sp>
        <p:nvSpPr>
          <p:cNvPr id="3" name="Subtitle 2">
            <a:extLst>
              <a:ext uri="{FF2B5EF4-FFF2-40B4-BE49-F238E27FC236}">
                <a16:creationId xmlns:a16="http://schemas.microsoft.com/office/drawing/2014/main" id="{6D15E2DD-CB62-4C5D-9546-4E158ECE6474}"/>
              </a:ext>
            </a:extLst>
          </p:cNvPr>
          <p:cNvSpPr>
            <a:spLocks noGrp="1"/>
          </p:cNvSpPr>
          <p:nvPr>
            <p:ph type="subTitle" idx="1"/>
          </p:nvPr>
        </p:nvSpPr>
        <p:spPr>
          <a:xfrm>
            <a:off x="1184564" y="367261"/>
            <a:ext cx="9102436" cy="1655618"/>
          </a:xfrm>
        </p:spPr>
        <p:txBody>
          <a:bodyPr/>
          <a:lstStyle/>
          <a:p>
            <a:r>
              <a:rPr lang="en-AU" dirty="0"/>
              <a:t>Gender Equality Through the Arts and Creative Industries – A Review of case studies and evidence </a:t>
            </a:r>
          </a:p>
        </p:txBody>
      </p:sp>
      <p:pic>
        <p:nvPicPr>
          <p:cNvPr id="5122" name="Picture 2" descr="_D771557.jpg">
            <a:extLst>
              <a:ext uri="{FF2B5EF4-FFF2-40B4-BE49-F238E27FC236}">
                <a16:creationId xmlns:a16="http://schemas.microsoft.com/office/drawing/2014/main" id="{B18B9061-8B67-45E9-8F7E-A74A373C8D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59" y="2218429"/>
            <a:ext cx="5923150" cy="423937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_D771731.jpg">
            <a:extLst>
              <a:ext uri="{FF2B5EF4-FFF2-40B4-BE49-F238E27FC236}">
                <a16:creationId xmlns:a16="http://schemas.microsoft.com/office/drawing/2014/main" id="{9657212E-4030-4C08-85F9-ECFB9A9A98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4545" y="2202872"/>
            <a:ext cx="5913991" cy="4254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015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2E3CB-6CE6-4DF8-89E6-02BDB0E62501}"/>
              </a:ext>
            </a:extLst>
          </p:cNvPr>
          <p:cNvSpPr>
            <a:spLocks noGrp="1"/>
          </p:cNvSpPr>
          <p:nvPr>
            <p:ph type="title"/>
          </p:nvPr>
        </p:nvSpPr>
        <p:spPr/>
        <p:txBody>
          <a:bodyPr>
            <a:normAutofit fontScale="90000"/>
          </a:bodyPr>
          <a:lstStyle/>
          <a:p>
            <a:r>
              <a:rPr lang="fr-FR" b="1" dirty="0"/>
              <a:t>Alison </a:t>
            </a:r>
            <a:r>
              <a:rPr lang="fr-FR" b="1" dirty="0" err="1"/>
              <a:t>Lapper</a:t>
            </a:r>
            <a:r>
              <a:rPr lang="fr-FR" b="1" dirty="0"/>
              <a:t> </a:t>
            </a:r>
            <a:r>
              <a:rPr lang="fr-FR" b="1" dirty="0" err="1"/>
              <a:t>Pregnant</a:t>
            </a:r>
            <a:r>
              <a:rPr lang="fr-FR" b="1" dirty="0"/>
              <a:t>’, Marc Quinn, 2005</a:t>
            </a:r>
            <a:br>
              <a:rPr lang="fr-FR" b="1" dirty="0"/>
            </a:br>
            <a:r>
              <a:rPr lang="en-AU" dirty="0"/>
              <a:t>Case Study - The Fourth Plinth</a:t>
            </a:r>
            <a:br>
              <a:rPr lang="en-AU" dirty="0"/>
            </a:br>
            <a:endParaRPr lang="en-AU" dirty="0"/>
          </a:p>
        </p:txBody>
      </p:sp>
      <p:pic>
        <p:nvPicPr>
          <p:cNvPr id="3074" name="Picture 2" descr="Fourth Plinth 2005 commission, Alison Lapper, 'Pregnant'">
            <a:extLst>
              <a:ext uri="{FF2B5EF4-FFF2-40B4-BE49-F238E27FC236}">
                <a16:creationId xmlns:a16="http://schemas.microsoft.com/office/drawing/2014/main" id="{7F1835A4-AEBC-4642-BE7F-847F9096355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04188" y="1825625"/>
            <a:ext cx="638362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032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481367" y="1849095"/>
            <a:ext cx="7500833" cy="4962448"/>
          </a:xfrm>
        </p:spPr>
        <p:txBody>
          <a:bodyPr>
            <a:noAutofit/>
          </a:bodyPr>
          <a:lstStyle/>
          <a:p>
            <a:pPr marL="342900" indent="-342900">
              <a:buFont typeface="Arial" panose="020B0604020202020204" pitchFamily="34" charset="0"/>
              <a:buChar char="•"/>
            </a:pPr>
            <a:r>
              <a:rPr lang="en-AU" sz="2400" dirty="0"/>
              <a:t>Engender understanding and empathy regarding inequities/discrimination experienced by women </a:t>
            </a:r>
          </a:p>
          <a:p>
            <a:pPr marL="342900" indent="-342900">
              <a:buFont typeface="Arial" panose="020B0604020202020204" pitchFamily="34" charset="0"/>
              <a:buChar char="•"/>
            </a:pPr>
            <a:r>
              <a:rPr lang="en-AU" sz="2400" dirty="0"/>
              <a:t>Disrupt gender stereotyping </a:t>
            </a:r>
          </a:p>
          <a:p>
            <a:pPr marL="342900" indent="-342900">
              <a:buFont typeface="Arial" panose="020B0604020202020204" pitchFamily="34" charset="0"/>
              <a:buChar char="•"/>
            </a:pPr>
            <a:r>
              <a:rPr lang="en-AU" sz="2400" dirty="0"/>
              <a:t>Uncover untold women’s stories of our past, present and futures </a:t>
            </a:r>
          </a:p>
          <a:p>
            <a:pPr marL="342900" indent="-342900">
              <a:buFont typeface="Arial" panose="020B0604020202020204" pitchFamily="34" charset="0"/>
              <a:buChar char="•"/>
            </a:pPr>
            <a:r>
              <a:rPr lang="en-AU" sz="2400" dirty="0"/>
              <a:t>Shine a light on unhealthy/unsafe cultures or environments</a:t>
            </a:r>
          </a:p>
          <a:p>
            <a:pPr marL="342900" indent="-342900">
              <a:buFont typeface="Arial" panose="020B0604020202020204" pitchFamily="34" charset="0"/>
              <a:buChar char="•"/>
            </a:pPr>
            <a:r>
              <a:rPr lang="en-AU" sz="2400" dirty="0"/>
              <a:t>Create visibility of women in public spaces </a:t>
            </a:r>
          </a:p>
          <a:p>
            <a:pPr marL="342900" indent="-342900">
              <a:buFont typeface="Arial" panose="020B0604020202020204" pitchFamily="34" charset="0"/>
              <a:buChar char="•"/>
            </a:pPr>
            <a:r>
              <a:rPr lang="en-AU" sz="2400" dirty="0"/>
              <a:t>Scalability </a:t>
            </a:r>
          </a:p>
          <a:p>
            <a:pPr marL="342900" indent="-342900">
              <a:buFont typeface="Arial" panose="020B0604020202020204" pitchFamily="34" charset="0"/>
              <a:buChar char="•"/>
            </a:pPr>
            <a:r>
              <a:rPr lang="en-AU" sz="2400" dirty="0"/>
              <a:t>Extend value through opportunity, publicity, prominence and partnership </a:t>
            </a:r>
          </a:p>
          <a:p>
            <a:pPr marL="342900" indent="-342900">
              <a:buFont typeface="Arial" panose="020B0604020202020204" pitchFamily="34" charset="0"/>
              <a:buChar char="•"/>
            </a:pPr>
            <a:r>
              <a:rPr lang="en-AU" sz="2400" dirty="0"/>
              <a:t>Evaluate and contribute to an emerging evidence base.</a:t>
            </a:r>
          </a:p>
        </p:txBody>
      </p:sp>
      <p:sp>
        <p:nvSpPr>
          <p:cNvPr id="7" name="Slide Number Placeholder 6"/>
          <p:cNvSpPr>
            <a:spLocks noGrp="1"/>
          </p:cNvSpPr>
          <p:nvPr>
            <p:ph type="sldNum" sz="quarter" idx="12"/>
          </p:nvPr>
        </p:nvSpPr>
        <p:spPr/>
        <p:txBody>
          <a:bodyPr/>
          <a:lstStyle/>
          <a:p>
            <a:fld id="{CE1B70CE-F4BC-4B6F-A663-B479B5E51611}" type="slidenum">
              <a:rPr lang="en-AU" smtClean="0"/>
              <a:pPr/>
              <a:t>7</a:t>
            </a:fld>
            <a:endParaRPr lang="en-AU" dirty="0"/>
          </a:p>
        </p:txBody>
      </p:sp>
      <p:sp>
        <p:nvSpPr>
          <p:cNvPr id="4" name="TextBox 3">
            <a:extLst>
              <a:ext uri="{FF2B5EF4-FFF2-40B4-BE49-F238E27FC236}">
                <a16:creationId xmlns:a16="http://schemas.microsoft.com/office/drawing/2014/main" id="{E64BB163-56D8-4FE0-9371-2B4EFF2AF4BB}"/>
              </a:ext>
            </a:extLst>
          </p:cNvPr>
          <p:cNvSpPr txBox="1"/>
          <p:nvPr/>
        </p:nvSpPr>
        <p:spPr>
          <a:xfrm>
            <a:off x="3175000" y="533400"/>
            <a:ext cx="7962900" cy="769441"/>
          </a:xfrm>
          <a:prstGeom prst="rect">
            <a:avLst/>
          </a:prstGeom>
          <a:noFill/>
        </p:spPr>
        <p:txBody>
          <a:bodyPr wrap="square" rtlCol="0">
            <a:spAutoFit/>
          </a:bodyPr>
          <a:lstStyle/>
          <a:p>
            <a:r>
              <a:rPr lang="en-AU" sz="4400" b="1" dirty="0">
                <a:solidFill>
                  <a:srgbClr val="00B0F0"/>
                </a:solidFill>
              </a:rPr>
              <a:t>Promising Practice Principles </a:t>
            </a:r>
          </a:p>
        </p:txBody>
      </p:sp>
    </p:spTree>
    <p:extLst>
      <p:ext uri="{BB962C8B-B14F-4D97-AF65-F5344CB8AC3E}">
        <p14:creationId xmlns:p14="http://schemas.microsoft.com/office/powerpoint/2010/main" val="1923267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35025" y="1602256"/>
            <a:ext cx="9363522" cy="4805414"/>
          </a:xfrm>
        </p:spPr>
        <p:txBody>
          <a:bodyPr>
            <a:normAutofit/>
          </a:bodyPr>
          <a:lstStyle/>
          <a:p>
            <a:r>
              <a:rPr lang="en-AU" dirty="0">
                <a:solidFill>
                  <a:schemeClr val="bg1"/>
                </a:solidFill>
              </a:rPr>
              <a:t>Scaling up, stretching or extending projects</a:t>
            </a:r>
          </a:p>
          <a:p>
            <a:r>
              <a:rPr lang="en-AU" dirty="0">
                <a:solidFill>
                  <a:schemeClr val="bg1"/>
                </a:solidFill>
              </a:rPr>
              <a:t>Partnerships</a:t>
            </a:r>
          </a:p>
          <a:p>
            <a:r>
              <a:rPr lang="en-AU" dirty="0">
                <a:solidFill>
                  <a:schemeClr val="bg1"/>
                </a:solidFill>
              </a:rPr>
              <a:t>Investment</a:t>
            </a:r>
          </a:p>
          <a:p>
            <a:r>
              <a:rPr lang="en-AU" dirty="0">
                <a:solidFill>
                  <a:schemeClr val="bg1"/>
                </a:solidFill>
              </a:rPr>
              <a:t>Target audiences</a:t>
            </a:r>
          </a:p>
          <a:p>
            <a:r>
              <a:rPr lang="en-AU" dirty="0">
                <a:solidFill>
                  <a:schemeClr val="bg1"/>
                </a:solidFill>
              </a:rPr>
              <a:t>Legacy</a:t>
            </a:r>
          </a:p>
          <a:p>
            <a:r>
              <a:rPr lang="en-AU" dirty="0">
                <a:solidFill>
                  <a:schemeClr val="bg1"/>
                </a:solidFill>
              </a:rPr>
              <a:t>Durability</a:t>
            </a:r>
          </a:p>
          <a:p>
            <a:r>
              <a:rPr lang="en-AU" dirty="0">
                <a:solidFill>
                  <a:schemeClr val="bg1"/>
                </a:solidFill>
              </a:rPr>
              <a:t>Accessibility</a:t>
            </a:r>
          </a:p>
        </p:txBody>
      </p:sp>
      <p:sp>
        <p:nvSpPr>
          <p:cNvPr id="7" name="Slide Number Placeholder 6"/>
          <p:cNvSpPr>
            <a:spLocks noGrp="1"/>
          </p:cNvSpPr>
          <p:nvPr>
            <p:ph type="sldNum" sz="quarter" idx="12"/>
          </p:nvPr>
        </p:nvSpPr>
        <p:spPr/>
        <p:txBody>
          <a:bodyPr/>
          <a:lstStyle/>
          <a:p>
            <a:fld id="{CE1B70CE-F4BC-4B6F-A663-B479B5E51611}" type="slidenum">
              <a:rPr lang="en-AU" smtClean="0"/>
              <a:pPr/>
              <a:t>8</a:t>
            </a:fld>
            <a:endParaRPr lang="en-AU" dirty="0"/>
          </a:p>
        </p:txBody>
      </p:sp>
      <p:sp>
        <p:nvSpPr>
          <p:cNvPr id="4" name="TextBox 3">
            <a:extLst>
              <a:ext uri="{FF2B5EF4-FFF2-40B4-BE49-F238E27FC236}">
                <a16:creationId xmlns:a16="http://schemas.microsoft.com/office/drawing/2014/main" id="{D9880D4E-8116-49E1-BE49-AC49BC8E922C}"/>
              </a:ext>
            </a:extLst>
          </p:cNvPr>
          <p:cNvSpPr txBox="1"/>
          <p:nvPr/>
        </p:nvSpPr>
        <p:spPr>
          <a:xfrm>
            <a:off x="3054096" y="292608"/>
            <a:ext cx="9137904" cy="769441"/>
          </a:xfrm>
          <a:prstGeom prst="rect">
            <a:avLst/>
          </a:prstGeom>
          <a:noFill/>
        </p:spPr>
        <p:txBody>
          <a:bodyPr wrap="square" rtlCol="0">
            <a:spAutoFit/>
          </a:bodyPr>
          <a:lstStyle/>
          <a:p>
            <a:r>
              <a:rPr lang="en-AU" sz="4400" dirty="0"/>
              <a:t>Stretching the impact of your project</a:t>
            </a:r>
          </a:p>
        </p:txBody>
      </p:sp>
    </p:spTree>
    <p:extLst>
      <p:ext uri="{BB962C8B-B14F-4D97-AF65-F5344CB8AC3E}">
        <p14:creationId xmlns:p14="http://schemas.microsoft.com/office/powerpoint/2010/main" val="4284656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a:hlinkClick r:id="" action="ppaction://media"/>
            <a:extLst>
              <a:ext uri="{FF2B5EF4-FFF2-40B4-BE49-F238E27FC236}">
                <a16:creationId xmlns:a16="http://schemas.microsoft.com/office/drawing/2014/main" id="{29D9350F-50F7-4277-9DC2-A6393C36F539}"/>
              </a:ext>
            </a:extLst>
          </p:cNvPr>
          <p:cNvPicPr>
            <a:picLocks noGrp="1" noRot="1" noChangeAspect="1"/>
          </p:cNvPicPr>
          <p:nvPr>
            <p:ph type="media" sz="quarter" idx="14"/>
            <a:videoFile r:link="rId1"/>
          </p:nvPr>
        </p:nvPicPr>
        <p:blipFill>
          <a:blip r:embed="rId4"/>
          <a:stretch>
            <a:fillRect/>
          </a:stretch>
        </p:blipFill>
        <p:spPr>
          <a:xfrm>
            <a:off x="711200" y="426624"/>
            <a:ext cx="9473790" cy="6431376"/>
          </a:xfrm>
          <a:prstGeom prst="rect">
            <a:avLst/>
          </a:prstGeom>
        </p:spPr>
      </p:pic>
      <p:sp>
        <p:nvSpPr>
          <p:cNvPr id="9" name="Rectangle 8">
            <a:extLst>
              <a:ext uri="{FF2B5EF4-FFF2-40B4-BE49-F238E27FC236}">
                <a16:creationId xmlns:a16="http://schemas.microsoft.com/office/drawing/2014/main" id="{52032A06-57B4-4A73-8CBA-490623FF74FB}"/>
              </a:ext>
            </a:extLst>
          </p:cNvPr>
          <p:cNvSpPr/>
          <p:nvPr/>
        </p:nvSpPr>
        <p:spPr>
          <a:xfrm>
            <a:off x="3998033" y="6356350"/>
            <a:ext cx="4381470" cy="307777"/>
          </a:xfrm>
          <a:prstGeom prst="rect">
            <a:avLst/>
          </a:prstGeom>
        </p:spPr>
        <p:txBody>
          <a:bodyPr wrap="square">
            <a:spAutoFit/>
          </a:bodyPr>
          <a:lstStyle/>
          <a:p>
            <a:r>
              <a:rPr lang="en-AU" sz="1400" dirty="0">
                <a:solidFill>
                  <a:schemeClr val="bg1"/>
                </a:solidFill>
                <a:hlinkClick r:id="rId5"/>
              </a:rPr>
              <a:t>https://www.tmiproject.org/lockerroomtalk/</a:t>
            </a:r>
            <a:endParaRPr lang="en-AU" sz="1400" dirty="0">
              <a:solidFill>
                <a:schemeClr val="bg1"/>
              </a:solidFill>
            </a:endParaRPr>
          </a:p>
        </p:txBody>
      </p:sp>
    </p:spTree>
    <p:extLst>
      <p:ext uri="{BB962C8B-B14F-4D97-AF65-F5344CB8AC3E}">
        <p14:creationId xmlns:p14="http://schemas.microsoft.com/office/powerpoint/2010/main" val="1299124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1325</TotalTime>
  <Words>1447</Words>
  <Application>Microsoft Office PowerPoint</Application>
  <PresentationFormat>Widescreen</PresentationFormat>
  <Paragraphs>117</Paragraphs>
  <Slides>10</Slides>
  <Notes>10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  </vt:lpstr>
      <vt:lpstr>Alison Lapper Pregnant’, Marc Quinn, 2005 Case Study - The Fourth Plinth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Murphy</dc:creator>
  <cp:lastModifiedBy>Emma Cook</cp:lastModifiedBy>
  <cp:revision>82</cp:revision>
  <cp:lastPrinted>2018-12-11T06:51:10Z</cp:lastPrinted>
  <dcterms:created xsi:type="dcterms:W3CDTF">2018-12-09T23:53:55Z</dcterms:created>
  <dcterms:modified xsi:type="dcterms:W3CDTF">2018-12-17T03:23:16Z</dcterms:modified>
</cp:coreProperties>
</file>