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80" r:id="rId2"/>
    <p:sldId id="296" r:id="rId3"/>
    <p:sldId id="294" r:id="rId4"/>
    <p:sldId id="322" r:id="rId5"/>
    <p:sldId id="295" r:id="rId6"/>
    <p:sldId id="270" r:id="rId7"/>
    <p:sldId id="279" r:id="rId8"/>
    <p:sldId id="286" r:id="rId9"/>
    <p:sldId id="287" r:id="rId10"/>
    <p:sldId id="344" r:id="rId11"/>
    <p:sldId id="348" r:id="rId12"/>
    <p:sldId id="302" r:id="rId13"/>
    <p:sldId id="346" r:id="rId14"/>
    <p:sldId id="345" r:id="rId15"/>
    <p:sldId id="341" r:id="rId16"/>
    <p:sldId id="355" r:id="rId17"/>
    <p:sldId id="354" r:id="rId18"/>
    <p:sldId id="351" r:id="rId19"/>
    <p:sldId id="353" r:id="rId20"/>
    <p:sldId id="347" r:id="rId21"/>
    <p:sldId id="340" r:id="rId22"/>
    <p:sldId id="350" r:id="rId23"/>
    <p:sldId id="362" r:id="rId24"/>
    <p:sldId id="343" r:id="rId25"/>
    <p:sldId id="357" r:id="rId26"/>
    <p:sldId id="307" r:id="rId27"/>
    <p:sldId id="256" r:id="rId28"/>
    <p:sldId id="317" r:id="rId29"/>
    <p:sldId id="358" r:id="rId30"/>
    <p:sldId id="315" r:id="rId31"/>
    <p:sldId id="365" r:id="rId32"/>
    <p:sldId id="274" r:id="rId33"/>
    <p:sldId id="360" r:id="rId34"/>
    <p:sldId id="366" r:id="rId35"/>
    <p:sldId id="367" r:id="rId36"/>
    <p:sldId id="368" r:id="rId37"/>
    <p:sldId id="369" r:id="rId38"/>
    <p:sldId id="319" r:id="rId39"/>
    <p:sldId id="361" r:id="rId40"/>
    <p:sldId id="364" r:id="rId41"/>
    <p:sldId id="314" r:id="rId42"/>
    <p:sldId id="363" r:id="rId43"/>
    <p:sldId id="320" r:id="rId44"/>
    <p:sldId id="342" r:id="rId45"/>
  </p:sldIdLst>
  <p:sldSz cx="9144000" cy="6858000" type="screen4x3"/>
  <p:notesSz cx="214312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68028" autoAdjust="0"/>
  </p:normalViewPr>
  <p:slideViewPr>
    <p:cSldViewPr>
      <p:cViewPr>
        <p:scale>
          <a:sx n="60" d="100"/>
          <a:sy n="60" d="100"/>
        </p:scale>
        <p:origin x="-3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928704" cy="5119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213921" y="1"/>
            <a:ext cx="928704" cy="5119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684FD-E839-4C96-AFE8-FDB38596F9F4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7822"/>
            <a:ext cx="928704" cy="511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213921" y="9717822"/>
            <a:ext cx="928704" cy="511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3041-A70D-43FA-8D72-F99505E5D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468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928688" cy="511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213942" y="1"/>
            <a:ext cx="928688" cy="511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3FEB-AFBA-4651-B163-663BD9B8A8EB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487488" y="766763"/>
            <a:ext cx="5118101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4313" y="4859934"/>
            <a:ext cx="1714500" cy="46041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928688" cy="511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213942" y="9718091"/>
            <a:ext cx="928688" cy="511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13A69-2AEB-40E6-AD65-CC907DA03C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8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9:30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the Deakin Community Cats Centre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walk in (after they have put bags away) hand out </a:t>
            </a:r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iPads and have complete survey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</a:t>
            </a:r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ourselves</a:t>
            </a:r>
            <a:endParaRPr lang="en-A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9351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other types: Billboards, Movie product placements</a:t>
            </a:r>
          </a:p>
          <a:p>
            <a:r>
              <a:rPr lang="en-AU" dirty="0" smtClean="0"/>
              <a:t>Ask</a:t>
            </a:r>
            <a:r>
              <a:rPr lang="en-AU" baseline="0" dirty="0" smtClean="0"/>
              <a:t> for examples of this – </a:t>
            </a:r>
            <a:r>
              <a:rPr lang="en-AU" baseline="0" dirty="0" err="1" smtClean="0"/>
              <a:t>eg</a:t>
            </a:r>
            <a:r>
              <a:rPr lang="en-AU" baseline="0" dirty="0" smtClean="0"/>
              <a:t>. The Simpsons, Big Bang Theory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353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 are they actually playing for vs who it looks like they play for</a:t>
            </a:r>
            <a:endParaRPr lang="en-A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353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Target</a:t>
            </a:r>
            <a:r>
              <a:rPr lang="en-AU" baseline="0" dirty="0" smtClean="0"/>
              <a:t> audience: Lord of the Rings fans- not a true fan unless you drink “</a:t>
            </a:r>
            <a:r>
              <a:rPr lang="en-AU" baseline="0" dirty="0" err="1" smtClean="0"/>
              <a:t>Tuborg</a:t>
            </a:r>
            <a:r>
              <a:rPr lang="en-AU" baseline="0" dirty="0" smtClean="0"/>
              <a:t>” beer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353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Implies</a:t>
            </a:r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beer is healthy</a:t>
            </a:r>
            <a:endParaRPr lang="en-A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353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Targeting minority groups, makes them feel inclusive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353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897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353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Outline what</a:t>
            </a:r>
            <a:r>
              <a:rPr lang="en-AU" baseline="0" dirty="0" smtClean="0"/>
              <a:t> the difference is between risks and consequences.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682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158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Link</a:t>
            </a:r>
            <a:r>
              <a:rPr lang="en-AU" baseline="0" dirty="0" smtClean="0"/>
              <a:t> as an activity to do that does not involve alcohol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97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Acknowledgement of Country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117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117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158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158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Thanks for coming/goodbye</a:t>
            </a:r>
          </a:p>
          <a:p>
            <a:endParaRPr lang="en-AU" dirty="0" smtClean="0"/>
          </a:p>
          <a:p>
            <a:r>
              <a:rPr lang="en-AU" dirty="0" smtClean="0"/>
              <a:t>Help and support lines</a:t>
            </a:r>
          </a:p>
          <a:p>
            <a:endParaRPr lang="en-AU" dirty="0" smtClean="0"/>
          </a:p>
          <a:p>
            <a:r>
              <a:rPr lang="en-AU" dirty="0" smtClean="0"/>
              <a:t>Survey</a:t>
            </a:r>
            <a:r>
              <a:rPr lang="en-AU" baseline="0" dirty="0" smtClean="0"/>
              <a:t> on iPad</a:t>
            </a:r>
          </a:p>
          <a:p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Finish</a:t>
            </a:r>
            <a:r>
              <a:rPr lang="en-AU" baseline="0" dirty="0" smtClean="0"/>
              <a:t> by 2:30-ish</a:t>
            </a:r>
            <a:endParaRPr lang="en-AU" dirty="0" smtClean="0"/>
          </a:p>
          <a:p>
            <a:endParaRPr lang="en-AU" baseline="0" dirty="0" smtClean="0"/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76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76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Run</a:t>
            </a:r>
            <a:r>
              <a:rPr lang="en-AU" baseline="0" dirty="0" smtClean="0"/>
              <a:t> through how to put someone in the recovery position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522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ABS and Department of Justice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158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4683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 about what dehydration/myelination/inhibitions are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158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07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Housekeeping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Toilets</a:t>
            </a: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Phones off</a:t>
            </a: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Confidential, safe space- you will not be asked about your own alcohol use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117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924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158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1583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1583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766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76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7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935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11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Icebreaker Activity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True False Run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group stands in the middle of a room (or if outside, between two markers e.g. cones). One wall/marker is nominated 'true' and the other 'false'. </a:t>
            </a:r>
            <a:b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leader reads a statement, e.g. 'bats aren't actually blind'. On 'Run!' the kids must run for whichever side they think is correct - true or false - and whoever reaches the correct wall/marker first wins. STAYING IN THE CENTRE IS NOT AN OPTION. Disqualify stragglers if necessary.</a:t>
            </a:r>
            <a:b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Tally the winners on a board and award the overall champion a prize.</a:t>
            </a:r>
            <a:b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Alternatively, the kids who choose the wrong answer are eliminated, and only the correct side continues to the next round.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117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Discuss how the Just Think program started</a:t>
            </a:r>
          </a:p>
          <a:p>
            <a:r>
              <a:rPr lang="en-AU" dirty="0" smtClean="0"/>
              <a:t>- One punch attack in </a:t>
            </a:r>
            <a:r>
              <a:rPr lang="en-AU" dirty="0" err="1" smtClean="0"/>
              <a:t>Melb</a:t>
            </a:r>
            <a:r>
              <a:rPr lang="en-AU" dirty="0" smtClean="0"/>
              <a:t> on 20-year-old cats fan prompted players to</a:t>
            </a:r>
            <a:r>
              <a:rPr lang="en-AU" baseline="0" dirty="0" smtClean="0"/>
              <a:t> start the program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76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reasons why this 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case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11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13A69-2AEB-40E6-AD65-CC907DA03C6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09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941-C04B-4956-AD71-A3BFB95EA5F2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81A01-D9E1-40DA-84ED-DB29B43471A8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941-C04B-4956-AD71-A3BFB95EA5F2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1A01-D9E1-40DA-84ED-DB29B43471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941-C04B-4956-AD71-A3BFB95EA5F2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1A01-D9E1-40DA-84ED-DB29B43471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941-C04B-4956-AD71-A3BFB95EA5F2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1A01-D9E1-40DA-84ED-DB29B43471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941-C04B-4956-AD71-A3BFB95EA5F2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1A01-D9E1-40DA-84ED-DB29B43471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941-C04B-4956-AD71-A3BFB95EA5F2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1A01-D9E1-40DA-84ED-DB29B43471A8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941-C04B-4956-AD71-A3BFB95EA5F2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1A01-D9E1-40DA-84ED-DB29B43471A8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941-C04B-4956-AD71-A3BFB95EA5F2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1A01-D9E1-40DA-84ED-DB29B43471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941-C04B-4956-AD71-A3BFB95EA5F2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1A01-D9E1-40DA-84ED-DB29B43471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941-C04B-4956-AD71-A3BFB95EA5F2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1A01-D9E1-40DA-84ED-DB29B43471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941-C04B-4956-AD71-A3BFB95EA5F2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1A01-D9E1-40DA-84ED-DB29B43471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FFE5941-C04B-4956-AD71-A3BFB95EA5F2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1681A01-D9E1-40DA-84ED-DB29B43471A8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UKLHa4f7h4" TargetMode="Externa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g2gVzVIBc_g" TargetMode="Externa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W2GbGibNj0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143916" y="188640"/>
            <a:ext cx="8810788" cy="3456384"/>
          </a:xfrm>
          <a:prstGeom prst="rect">
            <a:avLst/>
          </a:prstGeom>
        </p:spPr>
      </p:pic>
      <p:pic>
        <p:nvPicPr>
          <p:cNvPr id="3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68452"/>
            <a:ext cx="62577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5" y="1393567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What contributes to the normalisation of alcohol?</a:t>
            </a:r>
            <a:endParaRPr lang="en-A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068960"/>
            <a:ext cx="79928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TV Shows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Movies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Music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Social Media/internet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29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318709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SPONSORSHIP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4225072" cy="23714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800" y="1922289"/>
            <a:ext cx="3661608" cy="24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1967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Arial Narrow" panose="020B0606020202030204" pitchFamily="34" charset="0"/>
              </a:rPr>
              <a:t>ALCOHOL ADVERTISING</a:t>
            </a:r>
            <a:endParaRPr lang="en-AU" b="1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728095"/>
            <a:ext cx="6552728" cy="48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706" y="1191943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Arial Narrow" panose="020B0606020202030204" pitchFamily="34" charset="0"/>
              </a:rPr>
              <a:t>ALCOHOL ADVERTISING</a:t>
            </a:r>
            <a:endParaRPr lang="en-AU" b="1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57997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:\Cats in the Community 2017\Geelong Cats Foundation Programs\Just Think\Advertising resources\Pro alcohol ads\absolute1- rainb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64" y="1700808"/>
            <a:ext cx="4859647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2055" y="112474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Arial Narrow" panose="020B0606020202030204" pitchFamily="34" charset="0"/>
              </a:rPr>
              <a:t>ALCOHOL ADVERTISING</a:t>
            </a:r>
            <a:endParaRPr lang="en-A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315200" cy="1368152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Dangers of Drinking</a:t>
            </a:r>
            <a:br>
              <a:rPr lang="en-AU" dirty="0" smtClean="0"/>
            </a:br>
            <a:r>
              <a:rPr lang="en-AU" dirty="0" smtClean="0"/>
              <a:t> Adverts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AU" sz="2800" dirty="0"/>
              <a:t>A</a:t>
            </a:r>
            <a:r>
              <a:rPr lang="en-AU" sz="2800" dirty="0" smtClean="0"/>
              <a:t>nti-alcohol adverts will be handed out. They </a:t>
            </a:r>
            <a:r>
              <a:rPr lang="en-AU" sz="2800" dirty="0"/>
              <a:t>have had their messages blanked out. These messages </a:t>
            </a:r>
            <a:r>
              <a:rPr lang="en-AU" sz="2800" dirty="0" smtClean="0"/>
              <a:t>will also be handed out. You </a:t>
            </a:r>
            <a:r>
              <a:rPr lang="en-AU" sz="2800" dirty="0"/>
              <a:t>must </a:t>
            </a:r>
            <a:r>
              <a:rPr lang="en-AU" sz="2800" dirty="0" smtClean="0"/>
              <a:t>find the person with the matching message/advert. </a:t>
            </a:r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476672"/>
            <a:ext cx="1584175" cy="621456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79099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476672"/>
            <a:ext cx="1584175" cy="621456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79099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1937"/>
            <a:ext cx="4255834" cy="5615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9" y="1484784"/>
            <a:ext cx="316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>
                <a:latin typeface="Arial Narrow" panose="020B0606020202030204" pitchFamily="34" charset="0"/>
              </a:rPr>
              <a:t>What is the Message?</a:t>
            </a:r>
            <a:endParaRPr lang="en-AU" sz="5400" dirty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6021288"/>
            <a:ext cx="8640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/>
              <a:t>Drinking can cause </a:t>
            </a:r>
            <a:r>
              <a:rPr lang="en-AU" sz="2800" b="1" dirty="0" smtClean="0"/>
              <a:t>permanent</a:t>
            </a:r>
            <a:r>
              <a:rPr lang="en-AU" sz="2800" dirty="0"/>
              <a:t> </a:t>
            </a:r>
            <a:r>
              <a:rPr lang="en-AU" sz="2800" dirty="0" smtClean="0"/>
              <a:t> </a:t>
            </a:r>
            <a:r>
              <a:rPr lang="en-AU" sz="2800" b="1" dirty="0" smtClean="0"/>
              <a:t>Brain </a:t>
            </a:r>
            <a:r>
              <a:rPr lang="en-AU" sz="2800" b="1" dirty="0"/>
              <a:t>Damage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874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476672"/>
            <a:ext cx="1584175" cy="621456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79099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2"/>
            <a:ext cx="4176464" cy="53582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9" y="1484784"/>
            <a:ext cx="316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>
                <a:latin typeface="Arial Narrow" panose="020B0606020202030204" pitchFamily="34" charset="0"/>
              </a:rPr>
              <a:t>What is the Message?</a:t>
            </a:r>
            <a:endParaRPr lang="en-AU" sz="5400" dirty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8547" y="5805263"/>
            <a:ext cx="772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/>
              <a:t>Strong enough to say ‘enough’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5663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476672"/>
            <a:ext cx="1584175" cy="621456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79099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4500804" cy="571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9" y="5714744"/>
            <a:ext cx="871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She’s got a date with a porcelain prince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9" y="1484784"/>
            <a:ext cx="316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>
                <a:latin typeface="Arial Narrow" panose="020B0606020202030204" pitchFamily="34" charset="0"/>
              </a:rPr>
              <a:t>What is the Message?</a:t>
            </a:r>
            <a:endParaRPr lang="en-AU" sz="5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4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476672"/>
            <a:ext cx="1584175" cy="621456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79099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455227"/>
            <a:ext cx="3169080" cy="4557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9" y="1484784"/>
            <a:ext cx="316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>
                <a:latin typeface="Arial Narrow" panose="020B0606020202030204" pitchFamily="34" charset="0"/>
              </a:rPr>
              <a:t>What is the Message?</a:t>
            </a:r>
            <a:endParaRPr lang="en-AU" sz="5400" dirty="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9" y="5157192"/>
            <a:ext cx="85689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/>
              <a:t> </a:t>
            </a:r>
            <a:endParaRPr lang="en-AU" sz="2400" dirty="0"/>
          </a:p>
          <a:p>
            <a:pPr algn="ctr"/>
            <a:r>
              <a:rPr lang="en-AU" sz="4400" b="1" dirty="0"/>
              <a:t>Think About It</a:t>
            </a:r>
            <a:endParaRPr lang="en-AU" sz="4400" dirty="0"/>
          </a:p>
        </p:txBody>
      </p:sp>
      <p:sp>
        <p:nvSpPr>
          <p:cNvPr id="12" name="Rectangle 11"/>
          <p:cNvSpPr/>
          <p:nvPr/>
        </p:nvSpPr>
        <p:spPr>
          <a:xfrm>
            <a:off x="36004" y="3645024"/>
            <a:ext cx="36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/>
              <a:t>UNDER the influence?</a:t>
            </a:r>
            <a:endParaRPr lang="en-AU" sz="2400" dirty="0"/>
          </a:p>
          <a:p>
            <a:pPr algn="ctr"/>
            <a:r>
              <a:rPr lang="en-AU" sz="2400" b="1" dirty="0"/>
              <a:t>UNDER age?</a:t>
            </a:r>
            <a:endParaRPr lang="en-AU" sz="2400" dirty="0"/>
          </a:p>
          <a:p>
            <a:pPr algn="ctr"/>
            <a:r>
              <a:rPr lang="en-AU" sz="2400" b="1" dirty="0"/>
              <a:t>UNDER control?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171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1124745"/>
            <a:ext cx="8424935" cy="1152128"/>
          </a:xfrm>
        </p:spPr>
        <p:txBody>
          <a:bodyPr>
            <a:normAutofit/>
          </a:bodyPr>
          <a:lstStyle/>
          <a:p>
            <a:pPr algn="ctr"/>
            <a:r>
              <a:rPr lang="en-AU" sz="4000" dirty="0" smtClean="0"/>
              <a:t>Acknowledgement of Country 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2636912"/>
            <a:ext cx="8568951" cy="3024336"/>
          </a:xfrm>
        </p:spPr>
        <p:txBody>
          <a:bodyPr lIns="360000">
            <a:normAutofit/>
          </a:bodyPr>
          <a:lstStyle/>
          <a:p>
            <a:pPr algn="ctr"/>
            <a:r>
              <a:rPr lang="en-AU" sz="2800" dirty="0" smtClean="0"/>
              <a:t>The Geelong Cats and Barwon Child, Youth &amp; Family would like to acknowledge the </a:t>
            </a:r>
            <a:r>
              <a:rPr lang="en-AU" sz="2800" dirty="0" smtClean="0"/>
              <a:t>Wathaurong </a:t>
            </a:r>
            <a:r>
              <a:rPr lang="en-AU" sz="2800" dirty="0" smtClean="0"/>
              <a:t>people of the Kulin Nation as the Traditional Custodians of the land on which we meet today and pay our respect to their Elders past and present.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1026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54116"/>
            <a:ext cx="6342182" cy="41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54872"/>
            <a:ext cx="7315200" cy="768201"/>
          </a:xfrm>
        </p:spPr>
        <p:txBody>
          <a:bodyPr/>
          <a:lstStyle/>
          <a:p>
            <a:pPr algn="ctr"/>
            <a:r>
              <a:rPr lang="en-AU" dirty="0" smtClean="0"/>
              <a:t>Risk and Consequence 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628800"/>
            <a:ext cx="8496943" cy="48691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en-AU" sz="3200" b="1" dirty="0" smtClean="0"/>
          </a:p>
          <a:p>
            <a:pPr marL="45720" indent="0" algn="ctr">
              <a:buNone/>
            </a:pPr>
            <a:r>
              <a:rPr lang="en-AU" sz="3200" b="1" dirty="0" smtClean="0"/>
              <a:t>You will be given a scenario. At the back of the room are the risks and consequences of each scenario.</a:t>
            </a:r>
          </a:p>
          <a:p>
            <a:pPr marL="45720" indent="0" algn="ctr">
              <a:buNone/>
            </a:pPr>
            <a:r>
              <a:rPr lang="en-AU" sz="3200" b="1" dirty="0" smtClean="0"/>
              <a:t>Find the risk and consequences that match your scenario.</a:t>
            </a:r>
          </a:p>
          <a:p>
            <a:pPr marL="45720" indent="0" algn="ctr">
              <a:buNone/>
            </a:pPr>
            <a:endParaRPr lang="en-AU" sz="3200" b="1" dirty="0" smtClean="0"/>
          </a:p>
          <a:p>
            <a:pPr marL="45720" indent="0" algn="ctr">
              <a:buNone/>
            </a:pPr>
            <a:r>
              <a:rPr lang="en-AU" sz="3200" b="1" dirty="0" smtClean="0">
                <a:solidFill>
                  <a:schemeClr val="tx2"/>
                </a:solidFill>
              </a:rPr>
              <a:t>Risk = short term impact</a:t>
            </a:r>
          </a:p>
          <a:p>
            <a:pPr marL="45720" indent="0">
              <a:buNone/>
            </a:pPr>
            <a:r>
              <a:rPr lang="en-AU" sz="3200" b="1" dirty="0" smtClean="0">
                <a:solidFill>
                  <a:schemeClr val="tx2"/>
                </a:solidFill>
              </a:rPr>
              <a:t>Consequence = long term impact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971337"/>
            <a:ext cx="7315200" cy="779972"/>
          </a:xfrm>
        </p:spPr>
        <p:txBody>
          <a:bodyPr/>
          <a:lstStyle/>
          <a:p>
            <a:pPr algn="ctr"/>
            <a:r>
              <a:rPr lang="en-AU" dirty="0" smtClean="0"/>
              <a:t>What we have learnt so far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AU" sz="2800" b="1" dirty="0"/>
          </a:p>
          <a:p>
            <a:pPr marL="45720" indent="0" algn="ctr">
              <a:buNone/>
            </a:pPr>
            <a:endParaRPr lang="en-AU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9" y="1844824"/>
            <a:ext cx="8424935" cy="35394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5675" lvl="6" indent="-514350">
              <a:buFont typeface="Arial" panose="020B0604020202020204" pitchFamily="34" charset="0"/>
              <a:buChar char="•"/>
            </a:pPr>
            <a:r>
              <a:rPr lang="en-A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Most 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people do not drink alcohol</a:t>
            </a:r>
            <a:r>
              <a:rPr lang="en-A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  <a:p>
            <a:pPr marL="993775" lvl="6" indent="-552450">
              <a:buFont typeface="Arial" panose="020B0604020202020204" pitchFamily="34" charset="0"/>
              <a:buChar char="•"/>
            </a:pPr>
            <a:r>
              <a:rPr lang="en-A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None of the many negatives of alcohol are mentioned in ads, sponsorship or any alcohol sponsored social media content.</a:t>
            </a:r>
          </a:p>
          <a:p>
            <a:pPr marL="993775" lvl="6" indent="-552450">
              <a:buFont typeface="Arial" panose="020B0604020202020204" pitchFamily="34" charset="0"/>
              <a:buChar char="•"/>
            </a:pPr>
            <a:r>
              <a:rPr lang="en-A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You are being encouraged to think of alcohol as an everyday activity when in fact it is extremely unhealthy for you.</a:t>
            </a:r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086100" lvl="6" indent="-342900">
              <a:buFont typeface="Arial" panose="020B0604020202020204" pitchFamily="34" charset="0"/>
              <a:buChar char="•"/>
            </a:pPr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971337"/>
            <a:ext cx="7315200" cy="779972"/>
          </a:xfrm>
        </p:spPr>
        <p:txBody>
          <a:bodyPr/>
          <a:lstStyle/>
          <a:p>
            <a:pPr algn="ctr"/>
            <a:r>
              <a:rPr lang="en-AU" dirty="0" smtClean="0"/>
              <a:t>What we have learnt so far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AU" sz="2800" b="1" dirty="0"/>
          </a:p>
          <a:p>
            <a:pPr marL="45720" indent="0" algn="ctr">
              <a:buNone/>
            </a:pPr>
            <a:endParaRPr lang="en-AU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9" y="1844824"/>
            <a:ext cx="8424935" cy="35394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93775" lvl="6" indent="-552450">
              <a:buFont typeface="Arial" panose="020B0604020202020204" pitchFamily="34" charset="0"/>
              <a:buChar char="•"/>
            </a:pPr>
            <a:r>
              <a:rPr lang="en-A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Anti alcohol ads try to show you the negative sides to drinking</a:t>
            </a:r>
          </a:p>
          <a:p>
            <a:pPr marL="993775" lvl="6" indent="-552450">
              <a:buFont typeface="Arial" panose="020B0604020202020204" pitchFamily="34" charset="0"/>
              <a:buChar char="•"/>
            </a:pPr>
            <a:r>
              <a:rPr lang="en-A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 are both immediate and longer term risks and consequences to drinking, which we will further explore.</a:t>
            </a:r>
          </a:p>
          <a:p>
            <a:pPr marL="3200400" lvl="6" indent="-457200">
              <a:buFont typeface="Arial" panose="020B0604020202020204" pitchFamily="34" charset="0"/>
              <a:buChar char="•"/>
            </a:pPr>
            <a:endParaRPr lang="en-AU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6"/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086100" lvl="6" indent="-342900">
              <a:buFont typeface="Arial" panose="020B0604020202020204" pitchFamily="34" charset="0"/>
              <a:buChar char="•"/>
            </a:pPr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315200" cy="1154097"/>
          </a:xfrm>
        </p:spPr>
        <p:txBody>
          <a:bodyPr/>
          <a:lstStyle/>
          <a:p>
            <a:pPr algn="ctr"/>
            <a:r>
              <a:rPr lang="en-AU" dirty="0" smtClean="0"/>
              <a:t>Break time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AU" sz="2800" b="1" dirty="0"/>
          </a:p>
          <a:p>
            <a:pPr marL="45720" indent="0" algn="ctr">
              <a:buNone/>
            </a:pPr>
            <a:endParaRPr lang="en-AU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2657"/>
            <a:ext cx="1584175" cy="621456"/>
          </a:xfrm>
          <a:prstGeom prst="rect">
            <a:avLst/>
          </a:prstGeom>
        </p:spPr>
      </p:pic>
      <p:pic>
        <p:nvPicPr>
          <p:cNvPr id="11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165" y="908720"/>
            <a:ext cx="813690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tx2"/>
                </a:solidFill>
              </a:rPr>
              <a:t>Alcohol and Health</a:t>
            </a:r>
          </a:p>
          <a:p>
            <a:r>
              <a:rPr lang="en-AU" sz="2000" b="1" dirty="0" smtClean="0"/>
              <a:t>Long term effects</a:t>
            </a:r>
          </a:p>
          <a:p>
            <a:endParaRPr lang="en-AU" sz="2000" b="1" dirty="0" smtClean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000" dirty="0" smtClean="0"/>
              <a:t>Increased risk of cancer </a:t>
            </a:r>
          </a:p>
          <a:p>
            <a:pPr marL="914400" lvl="1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000" dirty="0" smtClean="0"/>
              <a:t>Bowel, breast, throat, mouth, liver</a:t>
            </a:r>
          </a:p>
          <a:p>
            <a:pPr marL="914400" lvl="1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000" dirty="0" smtClean="0"/>
              <a:t>After being consumed, alcohol is converted into a carcinogen – a substance that causes cancer, much like smoking cigarettes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000" dirty="0" smtClean="0"/>
              <a:t>Liver disease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000" dirty="0" smtClean="0"/>
              <a:t>Cardiovascular (heart) disease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000" dirty="0" smtClean="0"/>
              <a:t>Stroke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000" dirty="0" smtClean="0"/>
              <a:t>Brain damage</a:t>
            </a:r>
          </a:p>
          <a:p>
            <a:pPr marL="914400" lvl="1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000" dirty="0" smtClean="0"/>
              <a:t>Low levels of regular </a:t>
            </a:r>
          </a:p>
          <a:p>
            <a:pPr lvl="1">
              <a:buClr>
                <a:schemeClr val="tx2"/>
              </a:buClr>
            </a:pPr>
            <a:r>
              <a:rPr lang="en-AU" sz="2000" dirty="0"/>
              <a:t>	</a:t>
            </a:r>
            <a:r>
              <a:rPr lang="en-AU" sz="2000" dirty="0" smtClean="0"/>
              <a:t>consumption can cause </a:t>
            </a:r>
          </a:p>
          <a:p>
            <a:pPr lvl="1">
              <a:buClr>
                <a:schemeClr val="tx2"/>
              </a:buClr>
            </a:pPr>
            <a:r>
              <a:rPr lang="en-AU" sz="2000" dirty="0"/>
              <a:t>	</a:t>
            </a:r>
            <a:r>
              <a:rPr lang="en-AU" sz="2000" dirty="0" smtClean="0"/>
              <a:t>brain damage also</a:t>
            </a:r>
          </a:p>
          <a:p>
            <a:pPr marL="1371600" lvl="2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000" dirty="0" smtClean="0"/>
              <a:t>Including learning difficulties, cognitive (thinking) abilities, memory loss, hallucinations. </a:t>
            </a:r>
          </a:p>
          <a:p>
            <a:pPr>
              <a:buClr>
                <a:schemeClr val="tx2"/>
              </a:buClr>
            </a:pPr>
            <a:endParaRPr lang="en-AU" sz="2000" dirty="0"/>
          </a:p>
          <a:p>
            <a:pPr lvl="1">
              <a:buClr>
                <a:schemeClr val="tx2"/>
              </a:buClr>
            </a:pPr>
            <a:endParaRPr lang="en-AU" sz="2000" dirty="0" smtClean="0"/>
          </a:p>
          <a:p>
            <a:pPr lvl="1">
              <a:buClr>
                <a:schemeClr val="tx2"/>
              </a:buClr>
            </a:pPr>
            <a:endParaRPr lang="en-AU" sz="28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AU" sz="2800" dirty="0" smtClean="0"/>
          </a:p>
        </p:txBody>
      </p:sp>
      <p:pic>
        <p:nvPicPr>
          <p:cNvPr id="1026" name="Picture 2" descr="http://3.bp.blogspot.com/-GYOUSItYa90/T083d0v_NrI/AAAAAAAAAO4/f_bfVcrkSYk/s1600/SNN1012GX1-682_143533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3592"/>
            <a:ext cx="3424131" cy="20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461714" y="260648"/>
            <a:ext cx="2753371" cy="1080120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01" y="260648"/>
            <a:ext cx="276078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714" y="2204864"/>
            <a:ext cx="8502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tx2"/>
                </a:solidFill>
              </a:rPr>
              <a:t>Alcohol and Endorphins</a:t>
            </a:r>
            <a:endParaRPr lang="en-AU" sz="4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714" y="2974305"/>
            <a:ext cx="85027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Alcohol and exercise stimulate the brain to release similar chemicals which provide feelings of wellbeing.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Exercise is exceptionally good for you, while…..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Alcohol is toxic and damages the brain and the body.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542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5"/>
            <a:ext cx="8280920" cy="86409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Alcohol and Sports Performance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704856" cy="4536504"/>
          </a:xfrm>
        </p:spPr>
        <p:txBody>
          <a:bodyPr>
            <a:noAutofit/>
          </a:bodyPr>
          <a:lstStyle/>
          <a:p>
            <a:r>
              <a:rPr lang="en-AU" sz="2800" dirty="0" smtClean="0"/>
              <a:t>Common sports goals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800" dirty="0" smtClean="0"/>
              <a:t>Get Stronger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800" dirty="0" smtClean="0"/>
              <a:t>Healthy weight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800" dirty="0" smtClean="0"/>
              <a:t>Perform well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800" dirty="0" smtClean="0"/>
              <a:t>Recover well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800" dirty="0" smtClean="0"/>
              <a:t>Build muscle</a:t>
            </a:r>
          </a:p>
          <a:p>
            <a:pPr algn="ctr"/>
            <a:endParaRPr lang="en-AU" sz="2800" dirty="0" smtClean="0"/>
          </a:p>
          <a:p>
            <a:pPr algn="ctr"/>
            <a:r>
              <a:rPr lang="en-AU" sz="2800" dirty="0" smtClean="0"/>
              <a:t>ALCOHOL WILL IMPACT </a:t>
            </a:r>
            <a:r>
              <a:rPr lang="en-AU" sz="2800" u="sng" dirty="0" smtClean="0"/>
              <a:t>ALL</a:t>
            </a:r>
            <a:r>
              <a:rPr lang="en-AU" sz="2800" dirty="0" smtClean="0"/>
              <a:t> </a:t>
            </a:r>
          </a:p>
          <a:p>
            <a:pPr algn="ctr"/>
            <a:r>
              <a:rPr lang="en-AU" sz="2800" dirty="0" smtClean="0"/>
              <a:t>OF THESE GOALS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2657"/>
            <a:ext cx="1584175" cy="621456"/>
          </a:xfrm>
          <a:prstGeom prst="rect">
            <a:avLst/>
          </a:prstGeom>
        </p:spPr>
      </p:pic>
      <p:pic>
        <p:nvPicPr>
          <p:cNvPr id="1026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2657"/>
            <a:ext cx="1584175" cy="621456"/>
          </a:xfrm>
          <a:prstGeom prst="rect">
            <a:avLst/>
          </a:prstGeom>
        </p:spPr>
      </p:pic>
      <p:pic>
        <p:nvPicPr>
          <p:cNvPr id="11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165" y="184482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200" dirty="0"/>
          </a:p>
          <a:p>
            <a:pPr algn="ctr"/>
            <a:r>
              <a:rPr lang="en-AU" sz="3200" dirty="0" smtClean="0"/>
              <a:t>Physical Activity Session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66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2657"/>
            <a:ext cx="1584175" cy="621456"/>
          </a:xfrm>
          <a:prstGeom prst="rect">
            <a:avLst/>
          </a:prstGeom>
        </p:spPr>
      </p:pic>
      <p:pic>
        <p:nvPicPr>
          <p:cNvPr id="11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165" y="1256467"/>
            <a:ext cx="813690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tx2"/>
                </a:solidFill>
              </a:rPr>
              <a:t>Alcohol and Mental Health</a:t>
            </a:r>
          </a:p>
          <a:p>
            <a:pPr algn="ctr"/>
            <a:endParaRPr lang="en-AU" sz="3200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May lead to alcohol dependence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Mental health problems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Difficulty coping with work or school commitments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Depression</a:t>
            </a:r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Self-harm</a:t>
            </a:r>
            <a:endParaRPr lang="en-AU" sz="2400" dirty="0"/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Suicide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Anxiety 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Anger &amp; aggression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400" dirty="0" smtClean="0"/>
              <a:t>Less able to control emotions and impulses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AU" sz="24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AU" sz="2400" dirty="0" smtClean="0"/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AU" sz="2400" dirty="0"/>
          </a:p>
          <a:p>
            <a:pPr lvl="1">
              <a:buClr>
                <a:schemeClr val="tx2"/>
              </a:buClr>
            </a:pPr>
            <a:endParaRPr lang="en-AU" sz="2400" dirty="0" smtClean="0"/>
          </a:p>
          <a:p>
            <a:pPr lvl="1">
              <a:buClr>
                <a:schemeClr val="tx2"/>
              </a:buClr>
            </a:pPr>
            <a:endParaRPr lang="en-AU" sz="3000" dirty="0" smtClean="0"/>
          </a:p>
        </p:txBody>
      </p:sp>
    </p:spTree>
    <p:extLst>
      <p:ext uri="{BB962C8B-B14F-4D97-AF65-F5344CB8AC3E}">
        <p14:creationId xmlns:p14="http://schemas.microsoft.com/office/powerpoint/2010/main" val="4915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1124745"/>
            <a:ext cx="7704855" cy="1152128"/>
          </a:xfrm>
        </p:spPr>
        <p:txBody>
          <a:bodyPr>
            <a:normAutofit/>
          </a:bodyPr>
          <a:lstStyle/>
          <a:p>
            <a:r>
              <a:rPr lang="en-AU" sz="4000" i="1" dirty="0" smtClean="0"/>
              <a:t> </a:t>
            </a:r>
            <a:endParaRPr lang="en-AU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1268760"/>
            <a:ext cx="8568951" cy="5040560"/>
          </a:xfrm>
        </p:spPr>
        <p:txBody>
          <a:bodyPr lIns="360000">
            <a:normAutofit/>
          </a:bodyPr>
          <a:lstStyle/>
          <a:p>
            <a:pPr algn="ctr"/>
            <a:r>
              <a:rPr lang="en-AU" sz="4000" dirty="0" smtClean="0">
                <a:solidFill>
                  <a:schemeClr val="tx2"/>
                </a:solidFill>
              </a:rPr>
              <a:t>Housekeeping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AU" sz="24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AU" sz="2400" dirty="0" smtClean="0"/>
              <a:t>Toilets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AU" sz="2400" dirty="0" smtClean="0"/>
              <a:t>Mobile Phones off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AU" sz="2400" dirty="0" smtClean="0"/>
              <a:t>We will all be respectful of each other.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AU" sz="2400" dirty="0" smtClean="0"/>
              <a:t>Talking about alcohol generally and not asking anyone to talk about alcohol in relation to themselves or their family.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AU" sz="2400" dirty="0" smtClean="0"/>
              <a:t>If you have any concerns or the material brings up any issues, please talk to your teacher and the presenters can be of further assistance.</a:t>
            </a:r>
          </a:p>
          <a:p>
            <a:pPr algn="l"/>
            <a:endParaRPr lang="en-AU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1026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8" y="332656"/>
            <a:ext cx="2688490" cy="10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271247" y="332656"/>
            <a:ext cx="2690321" cy="1055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556792"/>
            <a:ext cx="8568951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2800" dirty="0" smtClean="0"/>
              <a:t>If you are concerned about yourself or someone else who could you speak to?</a:t>
            </a:r>
          </a:p>
          <a:p>
            <a:endParaRPr lang="en-AU" sz="2800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/>
              <a:t>Your teachers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/>
              <a:t>School Wellbeing  coordinator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/>
              <a:t>School </a:t>
            </a:r>
            <a:r>
              <a:rPr lang="en-AU" sz="2800" dirty="0" smtClean="0"/>
              <a:t>Nurse</a:t>
            </a:r>
            <a:endParaRPr lang="en-AU" sz="2800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/>
              <a:t>Your </a:t>
            </a:r>
            <a:r>
              <a:rPr lang="en-AU" sz="2800" dirty="0" smtClean="0"/>
              <a:t>Doctor</a:t>
            </a:r>
            <a:endParaRPr lang="en-AU" sz="2800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/>
              <a:t>A friend who could support you to talk to someone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/>
              <a:t>Parent or c</a:t>
            </a:r>
            <a:r>
              <a:rPr lang="en-AU" sz="2800" dirty="0" smtClean="0"/>
              <a:t>arer or relative</a:t>
            </a:r>
            <a:endParaRPr lang="en-AU" sz="2800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Headspace / Lifeline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/>
          </a:p>
        </p:txBody>
      </p:sp>
      <p:pic>
        <p:nvPicPr>
          <p:cNvPr id="2050" name="Picture 2" descr="Image result for headsp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02" y="5157192"/>
            <a:ext cx="1484135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fe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07" y="1945115"/>
            <a:ext cx="3976850" cy="155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271248" y="1939866"/>
            <a:ext cx="3979559" cy="15611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9536" y="4077071"/>
            <a:ext cx="5243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dirty="0" smtClean="0"/>
          </a:p>
          <a:p>
            <a:pPr algn="ctr"/>
            <a:r>
              <a:rPr lang="en-AU" dirty="0" smtClean="0"/>
              <a:t>Teen alcohol poisoning death:</a:t>
            </a:r>
            <a:endParaRPr lang="en-AU" dirty="0"/>
          </a:p>
          <a:p>
            <a:pPr algn="ctr"/>
            <a:r>
              <a:rPr lang="en-AU" u="sng" dirty="0">
                <a:hlinkClick r:id="rId5"/>
              </a:rPr>
              <a:t>https://www.youtube.com/watch?v=bUKLHa4f7h4</a:t>
            </a:r>
            <a:endParaRPr lang="en-AU" dirty="0"/>
          </a:p>
          <a:p>
            <a:pPr algn="ctr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582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en-AU" dirty="0" smtClean="0"/>
              <a:t>If someone collapses at a party 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r>
              <a:rPr lang="en-AU" sz="3600" dirty="0" smtClean="0"/>
              <a:t>Stay with them</a:t>
            </a:r>
          </a:p>
          <a:p>
            <a:r>
              <a:rPr lang="en-AU" sz="3600" dirty="0" smtClean="0"/>
              <a:t>Put them in the recovery position</a:t>
            </a:r>
          </a:p>
          <a:p>
            <a:r>
              <a:rPr lang="en-AU" sz="3600" dirty="0" smtClean="0"/>
              <a:t>Call an ambulance 000 </a:t>
            </a:r>
          </a:p>
          <a:p>
            <a:pPr marL="45720" indent="0">
              <a:buNone/>
            </a:pPr>
            <a:r>
              <a:rPr lang="en-AU" sz="3600" dirty="0"/>
              <a:t> </a:t>
            </a:r>
            <a:r>
              <a:rPr lang="en-AU" sz="3600" dirty="0" smtClean="0"/>
              <a:t>  know the address </a:t>
            </a:r>
          </a:p>
          <a:p>
            <a:pPr marL="45720" indent="0">
              <a:buNone/>
            </a:pPr>
            <a:r>
              <a:rPr lang="en-AU" sz="3600" dirty="0" smtClean="0"/>
              <a:t>   and don’t hang up</a:t>
            </a:r>
          </a:p>
          <a:p>
            <a:r>
              <a:rPr lang="en-AU" sz="3600" dirty="0" smtClean="0"/>
              <a:t>Get an adult</a:t>
            </a: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2657"/>
            <a:ext cx="1584175" cy="621456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242995" cy="18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6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2657"/>
            <a:ext cx="1584175" cy="621456"/>
          </a:xfrm>
          <a:prstGeom prst="rect">
            <a:avLst/>
          </a:prstGeom>
        </p:spPr>
      </p:pic>
      <p:pic>
        <p:nvPicPr>
          <p:cNvPr id="11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070" y="1124744"/>
            <a:ext cx="813690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tx2"/>
                </a:solidFill>
              </a:rPr>
              <a:t>Alcohol and Community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300" dirty="0" smtClean="0"/>
              <a:t>Reduced </a:t>
            </a:r>
            <a:r>
              <a:rPr lang="en-AU" sz="2300" dirty="0"/>
              <a:t>h</a:t>
            </a:r>
            <a:r>
              <a:rPr lang="en-AU" sz="2300" dirty="0" smtClean="0"/>
              <a:t>ospital beds 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300" dirty="0" smtClean="0"/>
              <a:t>Over 18,000 times people were hospitalised in 2011 in Western Australia for alcohol related incidents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300" dirty="0" smtClean="0"/>
              <a:t>Police resources 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300" dirty="0" smtClean="0"/>
              <a:t>2 out of 3 incidents that police </a:t>
            </a:r>
          </a:p>
          <a:p>
            <a:pPr lvl="1">
              <a:buClr>
                <a:schemeClr val="tx2"/>
              </a:buClr>
            </a:pPr>
            <a:r>
              <a:rPr lang="en-AU" sz="2300" dirty="0"/>
              <a:t>	</a:t>
            </a:r>
            <a:r>
              <a:rPr lang="en-AU" sz="2300" dirty="0" smtClean="0"/>
              <a:t>attend are drug/alcohol related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300" dirty="0" smtClean="0"/>
              <a:t>Drink driving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300" dirty="0" smtClean="0"/>
              <a:t>Not only risks the driver’s life </a:t>
            </a:r>
          </a:p>
          <a:p>
            <a:pPr lvl="1">
              <a:buClr>
                <a:schemeClr val="tx2"/>
              </a:buClr>
            </a:pPr>
            <a:r>
              <a:rPr lang="en-AU" sz="2300" dirty="0"/>
              <a:t>	</a:t>
            </a:r>
            <a:r>
              <a:rPr lang="en-AU" sz="2300" dirty="0" smtClean="0"/>
              <a:t>but also others on the road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300" dirty="0" smtClean="0"/>
              <a:t>$36 Billion is the total economic impact of alcohol misuse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300" dirty="0" smtClean="0"/>
              <a:t>70% of adult Australians will be affected negatively by someone else’s drinking in a year. 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300" dirty="0" smtClean="0"/>
              <a:t>Domestic violence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300" dirty="0" smtClean="0"/>
              <a:t>70,000 people are affected each year</a:t>
            </a:r>
          </a:p>
          <a:p>
            <a:pPr lvl="1">
              <a:buClr>
                <a:schemeClr val="tx2"/>
              </a:buClr>
            </a:pPr>
            <a:endParaRPr lang="en-AU" sz="2400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AU" sz="24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AU" sz="2400" dirty="0" smtClean="0"/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AU" sz="2400" dirty="0"/>
          </a:p>
          <a:p>
            <a:pPr lvl="1">
              <a:buClr>
                <a:schemeClr val="tx2"/>
              </a:buClr>
            </a:pPr>
            <a:endParaRPr lang="en-AU" sz="2400" dirty="0" smtClean="0"/>
          </a:p>
          <a:p>
            <a:pPr lvl="1">
              <a:buClr>
                <a:schemeClr val="tx2"/>
              </a:buClr>
            </a:pPr>
            <a:endParaRPr lang="en-AU" sz="3000" dirty="0" smtClean="0"/>
          </a:p>
        </p:txBody>
      </p:sp>
      <p:pic>
        <p:nvPicPr>
          <p:cNvPr id="3074" name="Picture 2" descr="Image result for police arrest victor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41" y="2996952"/>
            <a:ext cx="2330996" cy="172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53" y="188640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 smtClean="0">
                <a:solidFill>
                  <a:schemeClr val="tx2"/>
                </a:solidFill>
              </a:rPr>
              <a:t>  Alcohol and the </a:t>
            </a:r>
            <a:r>
              <a:rPr lang="en-AU" sz="4000" dirty="0">
                <a:solidFill>
                  <a:schemeClr val="tx2"/>
                </a:solidFill>
              </a:rPr>
              <a:t>B</a:t>
            </a:r>
            <a:r>
              <a:rPr lang="en-AU" sz="4000" dirty="0" smtClean="0">
                <a:solidFill>
                  <a:schemeClr val="tx2"/>
                </a:solidFill>
              </a:rPr>
              <a:t>rain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u="sng" dirty="0" smtClean="0">
              <a:hlinkClick r:id="rId5"/>
            </a:endParaRPr>
          </a:p>
          <a:p>
            <a:endParaRPr lang="en-AU" u="sng" dirty="0">
              <a:hlinkClick r:id="rId5"/>
            </a:endParaRPr>
          </a:p>
          <a:p>
            <a:endParaRPr lang="en-AU" u="sng" dirty="0" smtClean="0">
              <a:hlinkClick r:id="rId5"/>
            </a:endParaRPr>
          </a:p>
          <a:p>
            <a:endParaRPr lang="en-AU" u="sng" dirty="0" smtClean="0">
              <a:hlinkClick r:id="rId5"/>
            </a:endParaRPr>
          </a:p>
          <a:p>
            <a:endParaRPr lang="en-AU" u="sng" dirty="0" smtClean="0">
              <a:hlinkClick r:id="rId5"/>
            </a:endParaRPr>
          </a:p>
          <a:p>
            <a:endParaRPr lang="en-AU" u="sng" dirty="0">
              <a:hlinkClick r:id="rId5"/>
            </a:endParaRPr>
          </a:p>
          <a:p>
            <a:endParaRPr lang="en-AU" u="sng" dirty="0" smtClean="0">
              <a:hlinkClick r:id="rId5"/>
            </a:endParaRPr>
          </a:p>
          <a:p>
            <a:endParaRPr lang="en-AU" u="sng" dirty="0">
              <a:hlinkClick r:id="rId5"/>
            </a:endParaRPr>
          </a:p>
          <a:p>
            <a:endParaRPr lang="en-AU" u="sng" dirty="0" smtClean="0">
              <a:hlinkClick r:id="rId5"/>
            </a:endParaRPr>
          </a:p>
          <a:p>
            <a:r>
              <a:rPr lang="en-AU" u="sng" dirty="0">
                <a:hlinkClick r:id="rId5"/>
              </a:rPr>
              <a:t>https</a:t>
            </a:r>
            <a:r>
              <a:rPr lang="en-AU" u="sng" dirty="0" smtClean="0">
                <a:hlinkClick r:id="rId5"/>
              </a:rPr>
              <a:t>://www.youtube.com/watch?v=g2gVzVIBc_g</a:t>
            </a:r>
            <a:r>
              <a:rPr lang="en-AU" u="sng" dirty="0" smtClean="0"/>
              <a:t> </a:t>
            </a:r>
            <a:endParaRPr lang="en-AU" dirty="0"/>
          </a:p>
          <a:p>
            <a:endParaRPr lang="en-AU" u="sng" dirty="0">
              <a:hlinkClick r:id="rId5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276872"/>
            <a:ext cx="5800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4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2657"/>
            <a:ext cx="1584175" cy="621456"/>
          </a:xfrm>
          <a:prstGeom prst="rect">
            <a:avLst/>
          </a:prstGeom>
        </p:spPr>
      </p:pic>
      <p:pic>
        <p:nvPicPr>
          <p:cNvPr id="11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165" y="1412776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tx2"/>
                </a:solidFill>
              </a:rPr>
              <a:t>Alcohol and Adolescent Brain Health</a:t>
            </a:r>
          </a:p>
          <a:p>
            <a:pPr algn="ctr"/>
            <a:r>
              <a:rPr lang="en-AU" sz="3000" dirty="0" smtClean="0">
                <a:solidFill>
                  <a:schemeClr val="tx2"/>
                </a:solidFill>
              </a:rPr>
              <a:t> </a:t>
            </a:r>
            <a:r>
              <a:rPr lang="en-AU" sz="3000" dirty="0">
                <a:solidFill>
                  <a:schemeClr val="tx2"/>
                </a:solidFill>
              </a:rPr>
              <a:t>E</a:t>
            </a:r>
            <a:r>
              <a:rPr lang="en-AU" sz="3000" dirty="0" smtClean="0">
                <a:solidFill>
                  <a:schemeClr val="tx2"/>
                </a:solidFill>
              </a:rPr>
              <a:t>ffects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3000" dirty="0" smtClean="0"/>
              <a:t>Dehydration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3000" dirty="0" smtClean="0"/>
              <a:t>Lowered motor function and slower reflexes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3000" dirty="0" smtClean="0"/>
              <a:t>Blackouts – memories stopped being formed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3000" dirty="0" smtClean="0"/>
              <a:t>Impairs </a:t>
            </a:r>
            <a:r>
              <a:rPr lang="en-AU" sz="3000" dirty="0"/>
              <a:t>m</a:t>
            </a:r>
            <a:r>
              <a:rPr lang="en-AU" sz="3000" dirty="0" smtClean="0"/>
              <a:t>yelination  brain development 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3000" dirty="0" smtClean="0"/>
              <a:t>Reduces inhibitions 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3000" dirty="0" smtClean="0"/>
              <a:t>Less able to control emotions and impulses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10789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700808"/>
            <a:ext cx="7436591" cy="46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53" y="188640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53" y="188640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t="22119" r="21849" b="14932"/>
          <a:stretch/>
        </p:blipFill>
        <p:spPr bwMode="auto">
          <a:xfrm>
            <a:off x="1187624" y="1753311"/>
            <a:ext cx="6809746" cy="49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1176" y="548680"/>
            <a:ext cx="7315200" cy="1154097"/>
          </a:xfrm>
        </p:spPr>
        <p:txBody>
          <a:bodyPr/>
          <a:lstStyle/>
          <a:p>
            <a:r>
              <a:rPr lang="en-AU" dirty="0" smtClean="0"/>
              <a:t>Alcohol’s Effect on the Brain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85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2657"/>
            <a:ext cx="1584175" cy="621456"/>
          </a:xfrm>
          <a:prstGeom prst="rect">
            <a:avLst/>
          </a:prstGeom>
        </p:spPr>
      </p:pic>
      <p:pic>
        <p:nvPicPr>
          <p:cNvPr id="11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0080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chemeClr val="tx2"/>
                </a:solidFill>
              </a:rPr>
              <a:t>News making</a:t>
            </a:r>
            <a:endParaRPr lang="en-AU" sz="48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9" y="2690336"/>
            <a:ext cx="83529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400" dirty="0"/>
              <a:t>Alcohol and Health</a:t>
            </a:r>
          </a:p>
          <a:p>
            <a:pPr lvl="0"/>
            <a:r>
              <a:rPr lang="en-AU" sz="4400" dirty="0"/>
              <a:t>Alcohol and Relationships</a:t>
            </a:r>
          </a:p>
          <a:p>
            <a:pPr lvl="0"/>
            <a:r>
              <a:rPr lang="en-AU" sz="4400" dirty="0"/>
              <a:t>Alcohol and Violence</a:t>
            </a:r>
          </a:p>
          <a:p>
            <a:pPr lvl="0"/>
            <a:r>
              <a:rPr lang="en-AU" sz="4400" dirty="0"/>
              <a:t>Alcohol and Risk</a:t>
            </a:r>
          </a:p>
          <a:p>
            <a:pPr lvl="0"/>
            <a:r>
              <a:rPr lang="en-AU" sz="4400" dirty="0"/>
              <a:t>Alcohol and the Brain</a:t>
            </a:r>
          </a:p>
        </p:txBody>
      </p:sp>
    </p:spTree>
    <p:extLst>
      <p:ext uri="{BB962C8B-B14F-4D97-AF65-F5344CB8AC3E}">
        <p14:creationId xmlns:p14="http://schemas.microsoft.com/office/powerpoint/2010/main" val="17037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2657"/>
            <a:ext cx="1584175" cy="621456"/>
          </a:xfrm>
          <a:prstGeom prst="rect">
            <a:avLst/>
          </a:prstGeom>
        </p:spPr>
      </p:pic>
      <p:pic>
        <p:nvPicPr>
          <p:cNvPr id="11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0080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chemeClr val="tx2"/>
                </a:solidFill>
              </a:rPr>
              <a:t>How to say ‘No’</a:t>
            </a:r>
            <a:endParaRPr lang="en-AU" sz="48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9" y="2690336"/>
            <a:ext cx="83529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/>
              <a:t>A situation may occur where someone offers you a drink.</a:t>
            </a:r>
          </a:p>
          <a:p>
            <a:pPr lvl="0"/>
            <a:r>
              <a:rPr lang="en-AU" sz="3200" dirty="0" smtClean="0"/>
              <a:t>How would you say no? </a:t>
            </a:r>
          </a:p>
          <a:p>
            <a:pPr lvl="0"/>
            <a:r>
              <a:rPr lang="en-AU" sz="3200" dirty="0" smtClean="0"/>
              <a:t>How could you avoid drinking alcohol?</a:t>
            </a:r>
          </a:p>
          <a:p>
            <a:pPr lvl="0"/>
            <a:endParaRPr lang="en-AU" sz="3200" dirty="0"/>
          </a:p>
          <a:p>
            <a:pPr lvl="0"/>
            <a:r>
              <a:rPr lang="en-AU" sz="3200" dirty="0" smtClean="0"/>
              <a:t>Write your way of avoiding drinking alcohol on a piece of paper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672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143916" y="188640"/>
            <a:ext cx="3203948" cy="1256877"/>
          </a:xfrm>
          <a:prstGeom prst="rect">
            <a:avLst/>
          </a:prstGeom>
        </p:spPr>
      </p:pic>
      <p:pic>
        <p:nvPicPr>
          <p:cNvPr id="3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47" y="186345"/>
            <a:ext cx="3218435" cy="12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988840"/>
            <a:ext cx="83529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4000" dirty="0" smtClean="0">
                <a:solidFill>
                  <a:schemeClr val="tx2"/>
                </a:solidFill>
              </a:rPr>
              <a:t>Just Think</a:t>
            </a:r>
          </a:p>
          <a:p>
            <a:pPr algn="ctr"/>
            <a:r>
              <a:rPr lang="en-AU" sz="3200" dirty="0" smtClean="0"/>
              <a:t> incorporates the messaging of the SMART GENERATION alcohol </a:t>
            </a:r>
            <a:r>
              <a:rPr lang="en-AU" sz="3200" dirty="0"/>
              <a:t>p</a:t>
            </a:r>
            <a:r>
              <a:rPr lang="en-AU" sz="3200" dirty="0" smtClean="0"/>
              <a:t>rogram developed by the Deakin University  School of Psychology and is informed by the Australian National Health and Medical Research Council (NHMRC)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4570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2657"/>
            <a:ext cx="1584175" cy="621456"/>
          </a:xfrm>
          <a:prstGeom prst="rect">
            <a:avLst/>
          </a:prstGeom>
        </p:spPr>
      </p:pic>
      <p:pic>
        <p:nvPicPr>
          <p:cNvPr id="11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2930" y="134953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chemeClr val="tx2"/>
                </a:solidFill>
              </a:rPr>
              <a:t>Have a talk with your parents about</a:t>
            </a:r>
            <a:endParaRPr lang="en-AU" sz="4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859" y="2919192"/>
            <a:ext cx="856895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The risk of injury 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The risk to physical health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The risk to the brain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AU" sz="2800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Benefits of not drinking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Consequences of someone drinking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2800" dirty="0" smtClean="0"/>
              <a:t>Having a plan if things go wrong when out</a:t>
            </a:r>
          </a:p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43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47" y="1916833"/>
            <a:ext cx="8405209" cy="41764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 smtClean="0"/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endParaRPr lang="en-AU" dirty="0" smtClean="0"/>
          </a:p>
        </p:txBody>
      </p:sp>
      <p:pic>
        <p:nvPicPr>
          <p:cNvPr id="6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8" y="332656"/>
            <a:ext cx="2688490" cy="10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271247" y="332656"/>
            <a:ext cx="2690321" cy="1055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889" y="1439778"/>
            <a:ext cx="8405209" cy="477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DID WE  LEARN TODAY?</a:t>
            </a:r>
          </a:p>
          <a:p>
            <a:pPr algn="ctr"/>
            <a:r>
              <a:rPr lang="en-AU" sz="5400" dirty="0" smtClean="0"/>
              <a:t>The best medical advice tells us that not drinking until you are at least 18 years in order to avoid:</a:t>
            </a:r>
          </a:p>
          <a:p>
            <a:pPr algn="ctr"/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42932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47" y="1916833"/>
            <a:ext cx="8405209" cy="41764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Tx/>
              <a:buChar char="-"/>
            </a:pPr>
            <a:r>
              <a:rPr lang="en-AU" sz="2800" dirty="0" smtClean="0"/>
              <a:t>Permanent brain damage</a:t>
            </a:r>
          </a:p>
          <a:p>
            <a:pPr marL="285750" indent="-285750">
              <a:buFontTx/>
              <a:buChar char="-"/>
            </a:pPr>
            <a:r>
              <a:rPr lang="en-AU" sz="2800" dirty="0" smtClean="0"/>
              <a:t>Immediate physical Injury to yourself and others</a:t>
            </a:r>
          </a:p>
          <a:p>
            <a:pPr marL="285750" indent="-285750">
              <a:buFontTx/>
              <a:buChar char="-"/>
            </a:pPr>
            <a:r>
              <a:rPr lang="en-AU" sz="2800" dirty="0" smtClean="0"/>
              <a:t>Developing a dependence on alcohol</a:t>
            </a:r>
          </a:p>
          <a:p>
            <a:pPr marL="285750" indent="-285750">
              <a:buFontTx/>
              <a:buChar char="-"/>
            </a:pPr>
            <a:r>
              <a:rPr lang="en-AU" sz="2800" dirty="0" smtClean="0"/>
              <a:t>Affecting good judgement</a:t>
            </a:r>
          </a:p>
          <a:p>
            <a:pPr marL="285750" indent="-285750">
              <a:buFontTx/>
              <a:buChar char="-"/>
            </a:pPr>
            <a:r>
              <a:rPr lang="en-AU" sz="2800" dirty="0" smtClean="0"/>
              <a:t>Impacting on our school results</a:t>
            </a:r>
          </a:p>
          <a:p>
            <a:pPr marL="285750" indent="-285750">
              <a:buFontTx/>
              <a:buChar char="-"/>
            </a:pPr>
            <a:r>
              <a:rPr lang="en-AU" sz="2800" dirty="0" smtClean="0"/>
              <a:t>Affecting relationships</a:t>
            </a:r>
          </a:p>
          <a:p>
            <a:pPr marL="285750" indent="-285750">
              <a:buFontTx/>
              <a:buChar char="-"/>
            </a:pPr>
            <a:endParaRPr lang="en-AU" sz="2800" dirty="0" smtClean="0"/>
          </a:p>
          <a:p>
            <a:pPr marL="285750" indent="-285750">
              <a:buFontTx/>
              <a:buChar char="-"/>
            </a:pPr>
            <a:endParaRPr lang="en-AU" dirty="0" smtClean="0"/>
          </a:p>
        </p:txBody>
      </p:sp>
      <p:pic>
        <p:nvPicPr>
          <p:cNvPr id="6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8" y="332656"/>
            <a:ext cx="2688490" cy="10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271247" y="332656"/>
            <a:ext cx="2690321" cy="1055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889" y="1439778"/>
            <a:ext cx="8405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DID WE  LEARN TODAY?</a:t>
            </a:r>
          </a:p>
          <a:p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16415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47" y="1916832"/>
            <a:ext cx="8405209" cy="453650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endParaRPr lang="en-AU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AU" sz="4000" dirty="0" smtClean="0"/>
              <a:t>If we have friends drinking, look after them and</a:t>
            </a:r>
          </a:p>
          <a:p>
            <a:pPr algn="ctr"/>
            <a:r>
              <a:rPr lang="en-AU" sz="4000" dirty="0" smtClean="0"/>
              <a:t>Never leave an unconscious person alone; Stay with them and seek medical attention.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endParaRPr lang="en-AU" sz="2800" dirty="0" smtClean="0"/>
          </a:p>
          <a:p>
            <a:pPr marL="285750" indent="-285750">
              <a:buFontTx/>
              <a:buChar char="-"/>
            </a:pPr>
            <a:endParaRPr lang="en-AU" sz="2800" dirty="0" smtClean="0"/>
          </a:p>
          <a:p>
            <a:pPr marL="285750" indent="-285750">
              <a:buFontTx/>
              <a:buChar char="-"/>
            </a:pPr>
            <a:endParaRPr lang="en-AU" sz="2800" dirty="0" smtClean="0"/>
          </a:p>
        </p:txBody>
      </p:sp>
      <p:pic>
        <p:nvPicPr>
          <p:cNvPr id="6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8" y="332656"/>
            <a:ext cx="2688490" cy="10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271247" y="332656"/>
            <a:ext cx="2690321" cy="1055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79" y="1439778"/>
            <a:ext cx="8405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DID WE  LEARN TODAY?</a:t>
            </a:r>
          </a:p>
          <a:p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26237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Trust and Team games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AU" sz="3600" dirty="0" smtClean="0"/>
              <a:t>Sports Education and Development Academy</a:t>
            </a:r>
          </a:p>
          <a:p>
            <a:pPr marL="45720" indent="0" algn="ctr">
              <a:buNone/>
            </a:pPr>
            <a:r>
              <a:rPr lang="en-AU" sz="3600" dirty="0" smtClean="0"/>
              <a:t>Team Challenge</a:t>
            </a:r>
          </a:p>
        </p:txBody>
      </p:sp>
    </p:spTree>
    <p:extLst>
      <p:ext uri="{BB962C8B-B14F-4D97-AF65-F5344CB8AC3E}">
        <p14:creationId xmlns:p14="http://schemas.microsoft.com/office/powerpoint/2010/main" val="21137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04855" cy="504055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dirty="0" smtClean="0"/>
              <a:t>Purpose of the Just Think Program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1772816"/>
            <a:ext cx="8568951" cy="4032448"/>
          </a:xfrm>
        </p:spPr>
        <p:txBody>
          <a:bodyPr lIns="360000"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endParaRPr lang="en-AU" i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3200" dirty="0" smtClean="0"/>
              <a:t>Recommend that you do not drink until you are at least 18 years old.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AU" sz="3200" dirty="0" smtClean="0"/>
              <a:t>Inform you about alcohol and its effects.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AU" sz="3200" dirty="0" smtClean="0"/>
              <a:t>Inform you of the risks associated with alcohol use.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AU" sz="3200" dirty="0" smtClean="0"/>
              <a:t>Inform you that it is illegal for an adult to supply you with alcohol without your parent’s consent ($7,000+ fine)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1026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9" y="1124745"/>
            <a:ext cx="7704855" cy="1152128"/>
          </a:xfrm>
        </p:spPr>
        <p:txBody>
          <a:bodyPr>
            <a:normAutofit/>
          </a:bodyPr>
          <a:lstStyle/>
          <a:p>
            <a:pPr algn="ctr"/>
            <a:r>
              <a:rPr lang="en-AU" sz="4000" dirty="0" smtClean="0">
                <a:latin typeface="+mn-lt"/>
              </a:rPr>
              <a:t>Icebreaker</a:t>
            </a:r>
            <a:endParaRPr lang="en-AU" sz="4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1026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5576" y="2429272"/>
            <a:ext cx="7704855" cy="265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/>
              <a:t>A statement will be read out.</a:t>
            </a:r>
          </a:p>
          <a:p>
            <a:endParaRPr lang="en-AU" sz="4000" dirty="0" smtClean="0"/>
          </a:p>
          <a:p>
            <a:r>
              <a:rPr lang="en-AU" sz="4000" dirty="0" smtClean="0"/>
              <a:t>If you think it’s true – </a:t>
            </a:r>
          </a:p>
          <a:p>
            <a:r>
              <a:rPr lang="en-AU" sz="4000" dirty="0" smtClean="0"/>
              <a:t>stand to the right of the room </a:t>
            </a:r>
            <a:r>
              <a:rPr lang="en-AU" sz="4000" dirty="0"/>
              <a:t>→</a:t>
            </a:r>
          </a:p>
          <a:p>
            <a:endParaRPr lang="en-AU" sz="4000" dirty="0" smtClean="0"/>
          </a:p>
          <a:p>
            <a:r>
              <a:rPr lang="en-AU" sz="4000" dirty="0" smtClean="0"/>
              <a:t>If you think it’s false – </a:t>
            </a:r>
          </a:p>
          <a:p>
            <a:r>
              <a:rPr lang="en-AU" sz="4000" dirty="0" smtClean="0"/>
              <a:t>stand to the left ←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5354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07" y="1945115"/>
            <a:ext cx="3976850" cy="155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271248" y="1939866"/>
            <a:ext cx="3979559" cy="15611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4077071"/>
            <a:ext cx="53634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Alcohol and Violence</a:t>
            </a:r>
          </a:p>
          <a:p>
            <a:pPr algn="ctr"/>
            <a:r>
              <a:rPr lang="en-AU" dirty="0" smtClean="0"/>
              <a:t>Interview video</a:t>
            </a:r>
          </a:p>
          <a:p>
            <a:pPr algn="ctr"/>
            <a:endParaRPr lang="en-AU" dirty="0"/>
          </a:p>
          <a:p>
            <a:pPr algn="ctr"/>
            <a:r>
              <a:rPr lang="en-AU" dirty="0"/>
              <a:t>CCTV</a:t>
            </a:r>
            <a:r>
              <a:rPr lang="en-AU" dirty="0" smtClean="0"/>
              <a:t>:</a:t>
            </a:r>
          </a:p>
          <a:p>
            <a:pPr algn="ctr"/>
            <a:r>
              <a:rPr lang="en-AU" dirty="0" smtClean="0"/>
              <a:t> </a:t>
            </a:r>
            <a:r>
              <a:rPr lang="en-AU" dirty="0">
                <a:hlinkClick r:id="rId5"/>
              </a:rPr>
              <a:t>https://</a:t>
            </a:r>
            <a:r>
              <a:rPr lang="en-AU" dirty="0" smtClean="0">
                <a:hlinkClick r:id="rId5"/>
              </a:rPr>
              <a:t>www.youtube.com/watch?v=AW2GbGibNj0</a:t>
            </a:r>
            <a:endParaRPr lang="en-AU" dirty="0" smtClean="0"/>
          </a:p>
          <a:p>
            <a:pPr algn="ctr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976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954872"/>
            <a:ext cx="8136903" cy="864096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Is drinking alcohol normal?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1772816"/>
            <a:ext cx="8568951" cy="4752528"/>
          </a:xfrm>
        </p:spPr>
        <p:txBody>
          <a:bodyPr lIns="360000">
            <a:normAutofit lnSpcReduction="10000"/>
          </a:bodyPr>
          <a:lstStyle/>
          <a:p>
            <a:pPr algn="l"/>
            <a:r>
              <a:rPr lang="en-AU" sz="2800" dirty="0" smtClean="0"/>
              <a:t>According to the World Health Organisation, what percentage of the world’s population over 14 has not had a drink in the past year?</a:t>
            </a:r>
            <a:endParaRPr lang="en-AU" sz="2800" dirty="0"/>
          </a:p>
          <a:p>
            <a:pPr marL="514350" indent="-514350" algn="l">
              <a:buFont typeface="+mj-lt"/>
              <a:buAutoNum type="alphaLcParenR"/>
            </a:pPr>
            <a:r>
              <a:rPr lang="en-AU" sz="2800" dirty="0" smtClean="0"/>
              <a:t>20 - 25 %</a:t>
            </a:r>
          </a:p>
          <a:p>
            <a:pPr marL="514350" indent="-514350" algn="l">
              <a:buFont typeface="+mj-lt"/>
              <a:buAutoNum type="alphaLcParenR"/>
            </a:pPr>
            <a:endParaRPr lang="en-AU" sz="2800" dirty="0" smtClean="0"/>
          </a:p>
          <a:p>
            <a:pPr marL="514350" indent="-514350" algn="l">
              <a:buFont typeface="+mj-lt"/>
              <a:buAutoNum type="alphaLcParenR"/>
            </a:pPr>
            <a:r>
              <a:rPr lang="en-AU" sz="2800" dirty="0" smtClean="0"/>
              <a:t>50 - 58%              </a:t>
            </a:r>
          </a:p>
          <a:p>
            <a:pPr marL="514350" indent="-514350" algn="l">
              <a:buFont typeface="+mj-lt"/>
              <a:buAutoNum type="alphaLcParenR"/>
            </a:pPr>
            <a:endParaRPr lang="en-AU" sz="2800" dirty="0" smtClean="0"/>
          </a:p>
          <a:p>
            <a:pPr marL="514350" indent="-514350" algn="l">
              <a:buFont typeface="+mj-lt"/>
              <a:buAutoNum type="alphaLcParenR"/>
            </a:pPr>
            <a:r>
              <a:rPr lang="en-AU" sz="2800" dirty="0" smtClean="0"/>
              <a:t>12.5 - 15%</a:t>
            </a:r>
          </a:p>
          <a:p>
            <a:pPr marL="514350" indent="-514350" algn="l">
              <a:buFont typeface="+mj-lt"/>
              <a:buAutoNum type="alphaLcParenR"/>
            </a:pPr>
            <a:endParaRPr lang="en-AU" sz="2800" dirty="0" smtClean="0"/>
          </a:p>
          <a:p>
            <a:pPr marL="514350" indent="-514350" algn="l">
              <a:buFont typeface="+mj-lt"/>
              <a:buAutoNum type="alphaLcParenR"/>
            </a:pPr>
            <a:r>
              <a:rPr lang="en-AU" sz="2800" dirty="0" smtClean="0"/>
              <a:t>32- 37%</a:t>
            </a:r>
          </a:p>
          <a:p>
            <a:pPr marL="514350" indent="-514350" algn="l">
              <a:buFont typeface="+mj-lt"/>
              <a:buAutoNum type="alphaLcParenR"/>
            </a:pPr>
            <a:endParaRPr lang="en-AU" dirty="0" smtClean="0"/>
          </a:p>
          <a:p>
            <a:pPr algn="l"/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1026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79512" y="3789040"/>
            <a:ext cx="2699792" cy="1080120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18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 algn="ctr">
              <a:buNone/>
            </a:pPr>
            <a:r>
              <a:rPr lang="en-AU" sz="3200" dirty="0" smtClean="0">
                <a:solidFill>
                  <a:schemeClr val="tx2"/>
                </a:solidFill>
              </a:rPr>
              <a:t>What is Normalisation?</a:t>
            </a:r>
          </a:p>
          <a:p>
            <a:pPr marL="0" indent="0" algn="ctr">
              <a:buNone/>
            </a:pPr>
            <a:endParaRPr lang="en-AU" sz="3200" dirty="0" smtClean="0"/>
          </a:p>
          <a:p>
            <a:pPr marL="45720" indent="0" algn="ctr">
              <a:buNone/>
            </a:pPr>
            <a:r>
              <a:rPr lang="en-AU" sz="3200" dirty="0" smtClean="0"/>
              <a:t>Social </a:t>
            </a:r>
            <a:r>
              <a:rPr lang="en-AU" sz="3200" dirty="0"/>
              <a:t>processes through which ideas and actions come to be seen as </a:t>
            </a:r>
            <a:r>
              <a:rPr lang="en-AU" sz="3200" dirty="0" smtClean="0"/>
              <a:t>‘normal' </a:t>
            </a:r>
            <a:r>
              <a:rPr lang="en-AU" sz="3200" dirty="0"/>
              <a:t>and become taken-for-granted or 'natural' in everyday life.</a:t>
            </a:r>
            <a:endParaRPr lang="en-AU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36037" r="15191" b="36590"/>
          <a:stretch/>
        </p:blipFill>
        <p:spPr>
          <a:xfrm>
            <a:off x="323529" y="335083"/>
            <a:ext cx="1584175" cy="619029"/>
          </a:xfrm>
          <a:prstGeom prst="rect">
            <a:avLst/>
          </a:prstGeom>
        </p:spPr>
      </p:pic>
      <p:pic>
        <p:nvPicPr>
          <p:cNvPr id="5" name="Picture 2" descr="I:\CATS IN THE COMMUNITY 2015\Foundation Programs\Just Think\bcyf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5084"/>
            <a:ext cx="1584175" cy="6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9693</TotalTime>
  <Words>1366</Words>
  <Application>Microsoft Office PowerPoint</Application>
  <PresentationFormat>On-screen Show (4:3)</PresentationFormat>
  <Paragraphs>303</Paragraphs>
  <Slides>44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Perspective</vt:lpstr>
      <vt:lpstr>PowerPoint Presentation</vt:lpstr>
      <vt:lpstr>Acknowledgement of Country </vt:lpstr>
      <vt:lpstr> </vt:lpstr>
      <vt:lpstr>PowerPoint Presentation</vt:lpstr>
      <vt:lpstr>Purpose of the Just Think Program</vt:lpstr>
      <vt:lpstr>Icebreaker</vt:lpstr>
      <vt:lpstr>PowerPoint Presentation</vt:lpstr>
      <vt:lpstr>Is drinking alcohol normal?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Dangers of Drinking  Adverts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and Consequence Activity</vt:lpstr>
      <vt:lpstr>What we have learnt so far</vt:lpstr>
      <vt:lpstr>What we have learnt so far</vt:lpstr>
      <vt:lpstr>Break time</vt:lpstr>
      <vt:lpstr>PowerPoint Presentation</vt:lpstr>
      <vt:lpstr>PowerPoint Presentation</vt:lpstr>
      <vt:lpstr>Alcohol and Sports Performance</vt:lpstr>
      <vt:lpstr>PowerPoint Presentation</vt:lpstr>
      <vt:lpstr>PowerPoint Presentation</vt:lpstr>
      <vt:lpstr>PowerPoint Presentation</vt:lpstr>
      <vt:lpstr>PowerPoint Presentation</vt:lpstr>
      <vt:lpstr>If someone collapses at a party ….</vt:lpstr>
      <vt:lpstr>PowerPoint Presentation</vt:lpstr>
      <vt:lpstr>PowerPoint Presentation</vt:lpstr>
      <vt:lpstr>PowerPoint Presentation</vt:lpstr>
      <vt:lpstr>PowerPoint Presentation</vt:lpstr>
      <vt:lpstr>Alcohol’s Effect on the Brain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Trust and Team games</vt:lpstr>
    </vt:vector>
  </TitlesOfParts>
  <Company>Geelong Football Club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Madigan</dc:creator>
  <cp:lastModifiedBy>dccc</cp:lastModifiedBy>
  <cp:revision>297</cp:revision>
  <cp:lastPrinted>2017-02-28T04:06:23Z</cp:lastPrinted>
  <dcterms:created xsi:type="dcterms:W3CDTF">2015-07-27T01:35:45Z</dcterms:created>
  <dcterms:modified xsi:type="dcterms:W3CDTF">2017-08-08T23:13:21Z</dcterms:modified>
</cp:coreProperties>
</file>